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8" r:id="rId14"/>
    <p:sldId id="269" r:id="rId15"/>
    <p:sldId id="270" r:id="rId16"/>
    <p:sldId id="271" r:id="rId17"/>
    <p:sldId id="272" r:id="rId18"/>
    <p:sldId id="273" r:id="rId19"/>
    <p:sldId id="274" r:id="rId20"/>
    <p:sldId id="276" r:id="rId21"/>
    <p:sldId id="279" r:id="rId22"/>
    <p:sldId id="280"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56"/>
    <p:restoredTop sz="94603"/>
  </p:normalViewPr>
  <p:slideViewPr>
    <p:cSldViewPr>
      <p:cViewPr varScale="1">
        <p:scale>
          <a:sx n="65" d="100"/>
          <a:sy n="65" d="100"/>
        </p:scale>
        <p:origin x="96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B8BAF15-BFA6-4D1F-A8EB-438E4CF2E3C1}"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1F1D-4899-4FD4-A6D5-81E669605347}"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8BAF15-BFA6-4D1F-A8EB-438E4CF2E3C1}"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1F1D-4899-4FD4-A6D5-81E66960534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8BAF15-BFA6-4D1F-A8EB-438E4CF2E3C1}"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1F1D-4899-4FD4-A6D5-81E66960534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1B8BAF15-BFA6-4D1F-A8EB-438E4CF2E3C1}"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1F1D-4899-4FD4-A6D5-81E669605347}"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8BAF15-BFA6-4D1F-A8EB-438E4CF2E3C1}"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1F1D-4899-4FD4-A6D5-81E66960534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1B8BAF15-BFA6-4D1F-A8EB-438E4CF2E3C1}"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31F1D-4899-4FD4-A6D5-81E66960534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B8BAF15-BFA6-4D1F-A8EB-438E4CF2E3C1}" type="datetimeFigureOut">
              <a:rPr lang="en-US" smtClean="0"/>
              <a:t>3/10/2020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231F1D-4899-4FD4-A6D5-81E66960534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8BAF15-BFA6-4D1F-A8EB-438E4CF2E3C1}" type="datetimeFigureOut">
              <a:rPr lang="en-US" smtClean="0"/>
              <a:t>3/10/2020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231F1D-4899-4FD4-A6D5-81E66960534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BAF15-BFA6-4D1F-A8EB-438E4CF2E3C1}" type="datetimeFigureOut">
              <a:rPr lang="en-US" smtClean="0"/>
              <a:t>3/10/2020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231F1D-4899-4FD4-A6D5-81E66960534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8BAF15-BFA6-4D1F-A8EB-438E4CF2E3C1}"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31F1D-4899-4FD4-A6D5-81E66960534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8BAF15-BFA6-4D1F-A8EB-438E4CF2E3C1}"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31F1D-4899-4FD4-A6D5-81E66960534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1B8BAF15-BFA6-4D1F-A8EB-438E4CF2E3C1}" type="datetimeFigureOut">
              <a:rPr lang="en-US" smtClean="0"/>
              <a:t>3/10/2020</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78231F1D-4899-4FD4-A6D5-81E66960534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43175"/>
            <a:ext cx="7772400" cy="1470025"/>
          </a:xfrm>
        </p:spPr>
        <p:txBody>
          <a:bodyPr/>
          <a:lstStyle/>
          <a:p>
            <a:r>
              <a:rPr lang="en-US" sz="4800" dirty="0">
                <a:latin typeface="Algerian" panose="04020705040A02060702" pitchFamily="82" charset="0"/>
              </a:rPr>
              <a:t>SC Young adult </a:t>
            </a:r>
            <a:br>
              <a:rPr lang="en-US" sz="4800" dirty="0">
                <a:latin typeface="Algerian" panose="04020705040A02060702" pitchFamily="82" charset="0"/>
              </a:rPr>
            </a:br>
            <a:r>
              <a:rPr lang="en-US" sz="4800" dirty="0">
                <a:latin typeface="Algerian" panose="04020705040A02060702" pitchFamily="82" charset="0"/>
              </a:rPr>
              <a:t>book award nominees</a:t>
            </a:r>
            <a:br>
              <a:rPr lang="en-US" sz="4800" dirty="0">
                <a:latin typeface="Algerian" panose="04020705040A02060702" pitchFamily="82" charset="0"/>
              </a:rPr>
            </a:br>
            <a:r>
              <a:rPr lang="en-US" sz="4800" dirty="0">
                <a:latin typeface="Algerian" panose="04020705040A02060702" pitchFamily="82" charset="0"/>
              </a:rPr>
              <a:t>2020-2021</a:t>
            </a:r>
            <a:r>
              <a:rPr lang="en-US" dirty="0"/>
              <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354" y="4013200"/>
            <a:ext cx="2410467" cy="305695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2600" y="4013200"/>
            <a:ext cx="4165600" cy="2057400"/>
          </a:xfrm>
          <a:prstGeom prst="rect">
            <a:avLst/>
          </a:prstGeom>
        </p:spPr>
      </p:pic>
    </p:spTree>
    <p:extLst>
      <p:ext uri="{BB962C8B-B14F-4D97-AF65-F5344CB8AC3E}">
        <p14:creationId xmlns:p14="http://schemas.microsoft.com/office/powerpoint/2010/main" val="1055484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94382"/>
            <a:ext cx="8763000" cy="563562"/>
          </a:xfrm>
        </p:spPr>
        <p:txBody>
          <a:bodyPr/>
          <a:lstStyle/>
          <a:p>
            <a:pPr algn="ctr"/>
            <a:r>
              <a:rPr lang="en-US" sz="2400" b="1" i="1" cap="none" dirty="0">
                <a:latin typeface="Garamond" panose="02020404030301010803" pitchFamily="18" charset="0"/>
              </a:rPr>
              <a:t>I Have the Right </a:t>
            </a:r>
            <a:r>
              <a:rPr lang="en-US" sz="2400" b="1" i="1" cap="none" dirty="0" smtClean="0">
                <a:latin typeface="Garamond" panose="02020404030301010803" pitchFamily="18" charset="0"/>
              </a:rPr>
              <a:t>to: A High School Survivor’s Story of Sexual Assault, Justice, and Hope</a:t>
            </a:r>
            <a:r>
              <a:rPr lang="en-US" sz="2000" b="1" i="1" cap="none" dirty="0" smtClean="0">
                <a:latin typeface="Garamond" panose="02020404030301010803" pitchFamily="18" charset="0"/>
              </a:rPr>
              <a:t>    </a:t>
            </a:r>
            <a:r>
              <a:rPr lang="en-US" sz="1600" cap="none" dirty="0">
                <a:latin typeface="Garamond" panose="02020404030301010803" pitchFamily="18" charset="0"/>
              </a:rPr>
              <a:t>by </a:t>
            </a:r>
            <a:r>
              <a:rPr lang="en-US" sz="1600" cap="none" dirty="0" err="1">
                <a:latin typeface="Garamond" panose="02020404030301010803" pitchFamily="18" charset="0"/>
              </a:rPr>
              <a:t>Chessy</a:t>
            </a:r>
            <a:r>
              <a:rPr lang="en-US" sz="1600" cap="none" dirty="0">
                <a:latin typeface="Garamond" panose="02020404030301010803" pitchFamily="18" charset="0"/>
              </a:rPr>
              <a:t> </a:t>
            </a:r>
            <a:r>
              <a:rPr lang="en-US" sz="1600" cap="none" dirty="0" err="1">
                <a:latin typeface="Garamond" panose="02020404030301010803" pitchFamily="18" charset="0"/>
              </a:rPr>
              <a:t>Prout</a:t>
            </a:r>
            <a:endParaRPr lang="en-US" sz="1600" cap="none" dirty="0">
              <a:latin typeface="Garamond" panose="02020404030301010803" pitchFamily="18" charset="0"/>
            </a:endParaRPr>
          </a:p>
        </p:txBody>
      </p:sp>
      <p:sp>
        <p:nvSpPr>
          <p:cNvPr id="3" name="Content Placeholder 2"/>
          <p:cNvSpPr>
            <a:spLocks noGrp="1"/>
          </p:cNvSpPr>
          <p:nvPr>
            <p:ph sz="quarter" idx="13"/>
          </p:nvPr>
        </p:nvSpPr>
        <p:spPr>
          <a:xfrm>
            <a:off x="4648200" y="1001487"/>
            <a:ext cx="3733800" cy="4800600"/>
          </a:xfrm>
        </p:spPr>
        <p:txBody>
          <a:bodyPr>
            <a:noAutofit/>
          </a:bodyPr>
          <a:lstStyle/>
          <a:p>
            <a:pPr marL="0" indent="0">
              <a:spcBef>
                <a:spcPts val="0"/>
              </a:spcBef>
              <a:spcAft>
                <a:spcPts val="0"/>
              </a:spcAft>
              <a:buNone/>
            </a:pPr>
            <a:r>
              <a:rPr lang="en-US" sz="2400" dirty="0">
                <a:latin typeface="Garamond" panose="02020404030301010803" pitchFamily="18" charset="0"/>
              </a:rPr>
              <a:t>A young survivor tells her searing, visceral story of sexual assault, justice, and healing in this gut-wrenching memoir. </a:t>
            </a:r>
          </a:p>
        </p:txBody>
      </p:sp>
      <p:cxnSp>
        <p:nvCxnSpPr>
          <p:cNvPr id="5" name="Straight Connector 4"/>
          <p:cNvCxnSpPr/>
          <p:nvPr/>
        </p:nvCxnSpPr>
        <p:spPr>
          <a:xfrm>
            <a:off x="1219200" y="914400"/>
            <a:ext cx="64770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915CAA9-7274-B743-AC2E-8B30ECEAEAC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95400" y="1114804"/>
            <a:ext cx="2987371" cy="4573966"/>
          </a:xfrm>
          <a:prstGeom prst="rect">
            <a:avLst/>
          </a:prstGeom>
          <a:ln w="50800">
            <a:solidFill>
              <a:schemeClr val="tx1"/>
            </a:solidFill>
          </a:ln>
        </p:spPr>
      </p:pic>
    </p:spTree>
    <p:extLst>
      <p:ext uri="{BB962C8B-B14F-4D97-AF65-F5344CB8AC3E}">
        <p14:creationId xmlns:p14="http://schemas.microsoft.com/office/powerpoint/2010/main" val="2229678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b="1" i="1" cap="none" dirty="0">
                <a:latin typeface="Garamond" panose="02020404030301010803" pitchFamily="18" charset="0"/>
              </a:rPr>
              <a:t>The Silence between Us    </a:t>
            </a:r>
            <a:r>
              <a:rPr lang="en-US" sz="2000" cap="none" dirty="0">
                <a:latin typeface="Garamond" panose="02020404030301010803" pitchFamily="18" charset="0"/>
              </a:rPr>
              <a:t>by Alison Gervais</a:t>
            </a:r>
          </a:p>
        </p:txBody>
      </p:sp>
      <p:sp>
        <p:nvSpPr>
          <p:cNvPr id="3" name="Content Placeholder 2"/>
          <p:cNvSpPr>
            <a:spLocks noGrp="1"/>
          </p:cNvSpPr>
          <p:nvPr>
            <p:ph sz="quarter" idx="13"/>
          </p:nvPr>
        </p:nvSpPr>
        <p:spPr>
          <a:xfrm>
            <a:off x="4724400" y="1151709"/>
            <a:ext cx="3407833" cy="4724400"/>
          </a:xfrm>
        </p:spPr>
        <p:txBody>
          <a:bodyPr>
            <a:normAutofit/>
          </a:bodyPr>
          <a:lstStyle/>
          <a:p>
            <a:pPr marL="0" indent="0">
              <a:spcBef>
                <a:spcPts val="0"/>
              </a:spcBef>
              <a:spcAft>
                <a:spcPts val="0"/>
              </a:spcAft>
              <a:buNone/>
            </a:pPr>
            <a:r>
              <a:rPr lang="en-US" sz="2400" dirty="0">
                <a:latin typeface="Garamond" panose="02020404030301010803" pitchFamily="18" charset="0"/>
              </a:rPr>
              <a:t>Deaf teen Maya Harris must navigate a new life--and love--in this own-voices novel from award-winning author Alison Gervais. When Maya is forced to attended a hearing school, she sets out to prove that her lack of hearing won’t stop her from chasing her dreams. </a:t>
            </a:r>
          </a:p>
        </p:txBody>
      </p:sp>
      <p:cxnSp>
        <p:nvCxnSpPr>
          <p:cNvPr id="5" name="Straight Connector 4"/>
          <p:cNvCxnSpPr/>
          <p:nvPr/>
        </p:nvCxnSpPr>
        <p:spPr>
          <a:xfrm>
            <a:off x="1219200" y="914400"/>
            <a:ext cx="64770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80D12B9-4211-C64E-9CC7-E5086AF55CF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62978" y="1143000"/>
            <a:ext cx="2941675" cy="4572001"/>
          </a:xfrm>
          <a:prstGeom prst="rect">
            <a:avLst/>
          </a:prstGeom>
          <a:ln w="50800">
            <a:solidFill>
              <a:schemeClr val="tx1"/>
            </a:solidFill>
          </a:ln>
        </p:spPr>
      </p:pic>
    </p:spTree>
    <p:extLst>
      <p:ext uri="{BB962C8B-B14F-4D97-AF65-F5344CB8AC3E}">
        <p14:creationId xmlns:p14="http://schemas.microsoft.com/office/powerpoint/2010/main" val="2229678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b="1" i="1" cap="none" dirty="0">
                <a:latin typeface="Garamond" panose="02020404030301010803" pitchFamily="18" charset="0"/>
              </a:rPr>
              <a:t>Sky in the Deep  </a:t>
            </a:r>
            <a:r>
              <a:rPr lang="en-US" sz="2000" cap="none" dirty="0">
                <a:latin typeface="Garamond" panose="02020404030301010803" pitchFamily="18" charset="0"/>
              </a:rPr>
              <a:t>by Adrienne Young</a:t>
            </a:r>
          </a:p>
        </p:txBody>
      </p:sp>
      <p:sp>
        <p:nvSpPr>
          <p:cNvPr id="3" name="Content Placeholder 2"/>
          <p:cNvSpPr>
            <a:spLocks noGrp="1"/>
          </p:cNvSpPr>
          <p:nvPr>
            <p:ph sz="quarter" idx="13"/>
          </p:nvPr>
        </p:nvSpPr>
        <p:spPr>
          <a:xfrm>
            <a:off x="4648200" y="1257300"/>
            <a:ext cx="3407833" cy="4343400"/>
          </a:xfrm>
        </p:spPr>
        <p:txBody>
          <a:bodyPr>
            <a:normAutofit/>
          </a:bodyPr>
          <a:lstStyle/>
          <a:p>
            <a:pPr marL="0" indent="0">
              <a:spcBef>
                <a:spcPts val="0"/>
              </a:spcBef>
              <a:spcAft>
                <a:spcPts val="0"/>
              </a:spcAft>
              <a:buNone/>
            </a:pPr>
            <a:r>
              <a:rPr lang="en-US" sz="2400" dirty="0">
                <a:latin typeface="Garamond" panose="02020404030301010803" pitchFamily="18" charset="0"/>
              </a:rPr>
              <a:t>Raised to be a warrior, seventeen-year-old </a:t>
            </a:r>
            <a:r>
              <a:rPr lang="en-US" sz="2400" dirty="0" err="1">
                <a:latin typeface="Garamond" panose="02020404030301010803" pitchFamily="18" charset="0"/>
              </a:rPr>
              <a:t>Eelyn</a:t>
            </a:r>
            <a:r>
              <a:rPr lang="en-US" sz="2400" dirty="0">
                <a:latin typeface="Garamond" panose="02020404030301010803" pitchFamily="18" charset="0"/>
              </a:rPr>
              <a:t> fights alongside her </a:t>
            </a:r>
            <a:r>
              <a:rPr lang="en-US" sz="2400" dirty="0" err="1">
                <a:latin typeface="Garamond" panose="02020404030301010803" pitchFamily="18" charset="0"/>
              </a:rPr>
              <a:t>Aska</a:t>
            </a:r>
            <a:r>
              <a:rPr lang="en-US" sz="2400" dirty="0">
                <a:latin typeface="Garamond" panose="02020404030301010803" pitchFamily="18" charset="0"/>
              </a:rPr>
              <a:t> clansmen in an ancient rivalry against the </a:t>
            </a:r>
            <a:r>
              <a:rPr lang="en-US" sz="2400" dirty="0" err="1">
                <a:latin typeface="Garamond" panose="02020404030301010803" pitchFamily="18" charset="0"/>
              </a:rPr>
              <a:t>Riki</a:t>
            </a:r>
            <a:r>
              <a:rPr lang="en-US" sz="2400" dirty="0">
                <a:latin typeface="Garamond" panose="02020404030301010803" pitchFamily="18" charset="0"/>
              </a:rPr>
              <a:t> clan, but when faced with her brother's betrayal, and driven by a growing love for her brother's friend Fiske, she attempts to unite the two clans. </a:t>
            </a:r>
          </a:p>
        </p:txBody>
      </p:sp>
      <p:cxnSp>
        <p:nvCxnSpPr>
          <p:cNvPr id="5" name="Straight Connector 4"/>
          <p:cNvCxnSpPr/>
          <p:nvPr/>
        </p:nvCxnSpPr>
        <p:spPr>
          <a:xfrm>
            <a:off x="1219200" y="914400"/>
            <a:ext cx="64770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7D0A6BD-EB00-E746-A76F-77F8D465503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77470" y="1143000"/>
            <a:ext cx="2923954" cy="4572001"/>
          </a:xfrm>
          <a:prstGeom prst="rect">
            <a:avLst/>
          </a:prstGeom>
          <a:ln w="57150">
            <a:solidFill>
              <a:schemeClr val="tx1"/>
            </a:solidFill>
          </a:ln>
        </p:spPr>
      </p:pic>
    </p:spTree>
    <p:extLst>
      <p:ext uri="{BB962C8B-B14F-4D97-AF65-F5344CB8AC3E}">
        <p14:creationId xmlns:p14="http://schemas.microsoft.com/office/powerpoint/2010/main" val="2229678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563562"/>
          </a:xfrm>
        </p:spPr>
        <p:txBody>
          <a:bodyPr/>
          <a:lstStyle/>
          <a:p>
            <a:pPr algn="ctr"/>
            <a:r>
              <a:rPr lang="en-US" b="1" i="1" cap="none" dirty="0">
                <a:latin typeface="Garamond" panose="02020404030301010803" pitchFamily="18" charset="0"/>
              </a:rPr>
              <a:t>Skyward   </a:t>
            </a:r>
            <a:r>
              <a:rPr lang="en-US" sz="2000" cap="none" dirty="0">
                <a:latin typeface="Garamond" panose="02020404030301010803" pitchFamily="18" charset="0"/>
              </a:rPr>
              <a:t>by Brandon Sanderson</a:t>
            </a:r>
          </a:p>
        </p:txBody>
      </p:sp>
      <p:sp>
        <p:nvSpPr>
          <p:cNvPr id="3" name="Content Placeholder 2"/>
          <p:cNvSpPr>
            <a:spLocks noGrp="1"/>
          </p:cNvSpPr>
          <p:nvPr>
            <p:ph sz="quarter" idx="13"/>
          </p:nvPr>
        </p:nvSpPr>
        <p:spPr>
          <a:xfrm>
            <a:off x="4724400" y="1145177"/>
            <a:ext cx="3407833" cy="4953000"/>
          </a:xfrm>
        </p:spPr>
        <p:txBody>
          <a:bodyPr>
            <a:normAutofit/>
          </a:bodyPr>
          <a:lstStyle/>
          <a:p>
            <a:pPr marL="0" indent="0">
              <a:spcBef>
                <a:spcPts val="0"/>
              </a:spcBef>
              <a:spcAft>
                <a:spcPts val="0"/>
              </a:spcAft>
              <a:buNone/>
            </a:pPr>
            <a:r>
              <a:rPr lang="en-US" sz="2400" dirty="0">
                <a:latin typeface="Garamond" panose="02020404030301010803" pitchFamily="18" charset="0"/>
              </a:rPr>
              <a:t>When a long-term attack against her world by the alien Krell escalates, </a:t>
            </a:r>
            <a:r>
              <a:rPr lang="en-US" sz="2400" dirty="0" err="1">
                <a:latin typeface="Garamond" panose="02020404030301010803" pitchFamily="18" charset="0"/>
              </a:rPr>
              <a:t>Spensa's</a:t>
            </a:r>
            <a:r>
              <a:rPr lang="en-US" sz="2400" dirty="0">
                <a:latin typeface="Garamond" panose="02020404030301010803" pitchFamily="18" charset="0"/>
              </a:rPr>
              <a:t> dream of becoming a pilot may come true, despite her deceased father being labeled a deserter. </a:t>
            </a:r>
          </a:p>
        </p:txBody>
      </p:sp>
      <p:cxnSp>
        <p:nvCxnSpPr>
          <p:cNvPr id="5" name="Straight Connector 4"/>
          <p:cNvCxnSpPr/>
          <p:nvPr/>
        </p:nvCxnSpPr>
        <p:spPr>
          <a:xfrm>
            <a:off x="1219200" y="914400"/>
            <a:ext cx="64770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6582AA8-15AD-6B4F-A6E3-FADD19976A6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41104" y="1143000"/>
            <a:ext cx="3017329" cy="4552462"/>
          </a:xfrm>
          <a:prstGeom prst="rect">
            <a:avLst/>
          </a:prstGeom>
          <a:ln w="50800">
            <a:solidFill>
              <a:schemeClr val="tx1"/>
            </a:solidFill>
          </a:ln>
        </p:spPr>
      </p:pic>
    </p:spTree>
    <p:extLst>
      <p:ext uri="{BB962C8B-B14F-4D97-AF65-F5344CB8AC3E}">
        <p14:creationId xmlns:p14="http://schemas.microsoft.com/office/powerpoint/2010/main" val="2636961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b="1" i="1" cap="none" dirty="0">
                <a:latin typeface="Garamond" panose="02020404030301010803" pitchFamily="18" charset="0"/>
              </a:rPr>
              <a:t>Stay Sweet    </a:t>
            </a:r>
            <a:r>
              <a:rPr lang="en-US" sz="2000" cap="none" dirty="0">
                <a:latin typeface="Garamond" panose="02020404030301010803" pitchFamily="18" charset="0"/>
              </a:rPr>
              <a:t>by Siobhan Vivian</a:t>
            </a:r>
          </a:p>
        </p:txBody>
      </p:sp>
      <p:sp>
        <p:nvSpPr>
          <p:cNvPr id="3" name="Content Placeholder 2"/>
          <p:cNvSpPr>
            <a:spLocks noGrp="1"/>
          </p:cNvSpPr>
          <p:nvPr>
            <p:ph sz="quarter" idx="13"/>
          </p:nvPr>
        </p:nvSpPr>
        <p:spPr>
          <a:xfrm>
            <a:off x="4724400" y="1600200"/>
            <a:ext cx="3407833" cy="4648200"/>
          </a:xfrm>
        </p:spPr>
        <p:txBody>
          <a:bodyPr>
            <a:normAutofit/>
          </a:bodyPr>
          <a:lstStyle/>
          <a:p>
            <a:pPr marL="0" indent="0">
              <a:spcBef>
                <a:spcPts val="0"/>
              </a:spcBef>
              <a:spcAft>
                <a:spcPts val="0"/>
              </a:spcAft>
              <a:buNone/>
            </a:pPr>
            <a:r>
              <a:rPr lang="en-US" sz="2400" dirty="0">
                <a:latin typeface="Garamond" panose="02020404030301010803" pitchFamily="18" charset="0"/>
              </a:rPr>
              <a:t>Seventeen-year-old Amelia has looked forward to her last summer before college working at the Meade Creamery, but when the owner of the local landmark passes away her nephew has big changes in mind. </a:t>
            </a:r>
          </a:p>
        </p:txBody>
      </p:sp>
      <p:cxnSp>
        <p:nvCxnSpPr>
          <p:cNvPr id="5" name="Straight Connector 4"/>
          <p:cNvCxnSpPr/>
          <p:nvPr/>
        </p:nvCxnSpPr>
        <p:spPr>
          <a:xfrm>
            <a:off x="1219200" y="914400"/>
            <a:ext cx="64770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24E72EEC-AA6F-8C4F-A9FA-F1313C67347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24366" y="1143000"/>
            <a:ext cx="3065312" cy="4624857"/>
          </a:xfrm>
          <a:prstGeom prst="rect">
            <a:avLst/>
          </a:prstGeom>
          <a:ln w="57150">
            <a:solidFill>
              <a:schemeClr val="tx1"/>
            </a:solidFill>
          </a:ln>
        </p:spPr>
      </p:pic>
    </p:spTree>
    <p:extLst>
      <p:ext uri="{BB962C8B-B14F-4D97-AF65-F5344CB8AC3E}">
        <p14:creationId xmlns:p14="http://schemas.microsoft.com/office/powerpoint/2010/main" val="2229678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b="1" i="1" cap="none" dirty="0">
                <a:latin typeface="Garamond" panose="02020404030301010803" pitchFamily="18" charset="0"/>
              </a:rPr>
              <a:t>Stronger, Fast, and More Beautiful </a:t>
            </a:r>
            <a:br>
              <a:rPr lang="en-US" b="1" i="1" cap="none" dirty="0">
                <a:latin typeface="Garamond" panose="02020404030301010803" pitchFamily="18" charset="0"/>
              </a:rPr>
            </a:br>
            <a:r>
              <a:rPr lang="en-US" sz="2000" cap="none" dirty="0">
                <a:latin typeface="Garamond" panose="02020404030301010803" pitchFamily="18" charset="0"/>
              </a:rPr>
              <a:t>by Arwen </a:t>
            </a:r>
            <a:r>
              <a:rPr lang="en-US" sz="2000" cap="none" dirty="0" err="1">
                <a:latin typeface="Garamond" panose="02020404030301010803" pitchFamily="18" charset="0"/>
              </a:rPr>
              <a:t>Elys</a:t>
            </a:r>
            <a:r>
              <a:rPr lang="en-US" sz="2000" cap="none" dirty="0">
                <a:latin typeface="Garamond" panose="02020404030301010803" pitchFamily="18" charset="0"/>
              </a:rPr>
              <a:t> Dayton</a:t>
            </a:r>
          </a:p>
        </p:txBody>
      </p:sp>
      <p:sp>
        <p:nvSpPr>
          <p:cNvPr id="3" name="Content Placeholder 2"/>
          <p:cNvSpPr>
            <a:spLocks noGrp="1"/>
          </p:cNvSpPr>
          <p:nvPr>
            <p:ph sz="quarter" idx="13"/>
          </p:nvPr>
        </p:nvSpPr>
        <p:spPr>
          <a:xfrm>
            <a:off x="4724400" y="1066800"/>
            <a:ext cx="3407833" cy="5181600"/>
          </a:xfrm>
        </p:spPr>
        <p:txBody>
          <a:bodyPr>
            <a:normAutofit/>
          </a:bodyPr>
          <a:lstStyle/>
          <a:p>
            <a:pPr marL="0" indent="0">
              <a:spcBef>
                <a:spcPts val="0"/>
              </a:spcBef>
              <a:spcAft>
                <a:spcPts val="0"/>
              </a:spcAft>
              <a:buNone/>
            </a:pPr>
            <a:r>
              <a:rPr lang="en-US" sz="2400" dirty="0">
                <a:latin typeface="Garamond" panose="02020404030301010803" pitchFamily="18" charset="0"/>
              </a:rPr>
              <a:t>Six interconnected stories that ask how far we will go to remake ourselves into the perfect human specimens, and how hard that will push the definition of human.</a:t>
            </a:r>
          </a:p>
        </p:txBody>
      </p:sp>
      <p:cxnSp>
        <p:nvCxnSpPr>
          <p:cNvPr id="5" name="Straight Connector 4"/>
          <p:cNvCxnSpPr/>
          <p:nvPr/>
        </p:nvCxnSpPr>
        <p:spPr>
          <a:xfrm>
            <a:off x="1219200" y="914400"/>
            <a:ext cx="64770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3F11E77-F437-714E-95ED-7AA1D818401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14846" y="1143793"/>
            <a:ext cx="3038616" cy="4584578"/>
          </a:xfrm>
          <a:prstGeom prst="rect">
            <a:avLst/>
          </a:prstGeom>
          <a:ln w="57150">
            <a:solidFill>
              <a:schemeClr val="tx1"/>
            </a:solidFill>
          </a:ln>
        </p:spPr>
      </p:pic>
    </p:spTree>
    <p:extLst>
      <p:ext uri="{BB962C8B-B14F-4D97-AF65-F5344CB8AC3E}">
        <p14:creationId xmlns:p14="http://schemas.microsoft.com/office/powerpoint/2010/main" val="2229678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b="1" i="1" cap="none" dirty="0">
                <a:latin typeface="Garamond" panose="02020404030301010803" pitchFamily="18" charset="0"/>
              </a:rPr>
              <a:t>Time Bomb    </a:t>
            </a:r>
            <a:r>
              <a:rPr lang="en-US" sz="2000" cap="none" dirty="0">
                <a:latin typeface="Garamond" panose="02020404030301010803" pitchFamily="18" charset="0"/>
              </a:rPr>
              <a:t>by Joelle Charbonneau</a:t>
            </a:r>
          </a:p>
        </p:txBody>
      </p:sp>
      <p:sp>
        <p:nvSpPr>
          <p:cNvPr id="3" name="Content Placeholder 2"/>
          <p:cNvSpPr>
            <a:spLocks noGrp="1"/>
          </p:cNvSpPr>
          <p:nvPr>
            <p:ph sz="quarter" idx="13"/>
          </p:nvPr>
        </p:nvSpPr>
        <p:spPr>
          <a:xfrm>
            <a:off x="4724400" y="1143000"/>
            <a:ext cx="3407833" cy="4724400"/>
          </a:xfrm>
        </p:spPr>
        <p:txBody>
          <a:bodyPr>
            <a:normAutofit/>
          </a:bodyPr>
          <a:lstStyle/>
          <a:p>
            <a:pPr marL="0" indent="0">
              <a:spcBef>
                <a:spcPts val="0"/>
              </a:spcBef>
              <a:spcAft>
                <a:spcPts val="0"/>
              </a:spcAft>
              <a:buNone/>
            </a:pPr>
            <a:r>
              <a:rPr lang="en-US" sz="2400" dirty="0">
                <a:latin typeface="Garamond" panose="02020404030301010803" pitchFamily="18" charset="0"/>
              </a:rPr>
              <a:t>Six students are trapped in their school after a </a:t>
            </a:r>
            <a:r>
              <a:rPr lang="en-US" sz="2400" b="1" dirty="0">
                <a:latin typeface="Garamond" panose="02020404030301010803" pitchFamily="18" charset="0"/>
              </a:rPr>
              <a:t>bomb</a:t>
            </a:r>
            <a:r>
              <a:rPr lang="en-US" sz="2400" dirty="0">
                <a:latin typeface="Garamond" panose="02020404030301010803" pitchFamily="18" charset="0"/>
              </a:rPr>
              <a:t> goes off, and must fight to survive while discovering who among them is the bomber. </a:t>
            </a:r>
          </a:p>
        </p:txBody>
      </p:sp>
      <p:cxnSp>
        <p:nvCxnSpPr>
          <p:cNvPr id="5" name="Straight Connector 4"/>
          <p:cNvCxnSpPr/>
          <p:nvPr/>
        </p:nvCxnSpPr>
        <p:spPr>
          <a:xfrm>
            <a:off x="1219200" y="914400"/>
            <a:ext cx="64770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D6CF0D8-93A6-2B42-B368-23608CD950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68502" y="1027612"/>
            <a:ext cx="3070953" cy="4633369"/>
          </a:xfrm>
          <a:prstGeom prst="rect">
            <a:avLst/>
          </a:prstGeom>
          <a:ln w="50800">
            <a:solidFill>
              <a:srgbClr val="FFFFFF"/>
            </a:solidFill>
          </a:ln>
        </p:spPr>
      </p:pic>
    </p:spTree>
    <p:extLst>
      <p:ext uri="{BB962C8B-B14F-4D97-AF65-F5344CB8AC3E}">
        <p14:creationId xmlns:p14="http://schemas.microsoft.com/office/powerpoint/2010/main" val="2229678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9720"/>
            <a:ext cx="7924800" cy="563562"/>
          </a:xfrm>
        </p:spPr>
        <p:txBody>
          <a:bodyPr/>
          <a:lstStyle/>
          <a:p>
            <a:pPr algn="ctr"/>
            <a:r>
              <a:rPr lang="en-US" b="1" i="1" cap="none" dirty="0">
                <a:latin typeface="Garamond" panose="02020404030301010803" pitchFamily="18" charset="0"/>
              </a:rPr>
              <a:t>Truly, Devious </a:t>
            </a:r>
            <a:r>
              <a:rPr lang="en-US" sz="2000" cap="none" dirty="0">
                <a:latin typeface="Garamond" panose="02020404030301010803" pitchFamily="18" charset="0"/>
              </a:rPr>
              <a:t>by Maureen Johnson</a:t>
            </a:r>
          </a:p>
        </p:txBody>
      </p:sp>
      <p:sp>
        <p:nvSpPr>
          <p:cNvPr id="3" name="Content Placeholder 2"/>
          <p:cNvSpPr>
            <a:spLocks noGrp="1"/>
          </p:cNvSpPr>
          <p:nvPr>
            <p:ph sz="quarter" idx="13"/>
          </p:nvPr>
        </p:nvSpPr>
        <p:spPr>
          <a:xfrm>
            <a:off x="4595949" y="1143000"/>
            <a:ext cx="4114800" cy="4648200"/>
          </a:xfrm>
        </p:spPr>
        <p:txBody>
          <a:bodyPr>
            <a:noAutofit/>
          </a:bodyPr>
          <a:lstStyle/>
          <a:p>
            <a:pPr marL="0" indent="0">
              <a:spcBef>
                <a:spcPts val="0"/>
              </a:spcBef>
              <a:spcAft>
                <a:spcPts val="0"/>
              </a:spcAft>
              <a:buNone/>
            </a:pPr>
            <a:r>
              <a:rPr lang="en-US" sz="2400" dirty="0">
                <a:latin typeface="Garamond" panose="02020404030301010803" pitchFamily="18" charset="0"/>
              </a:rPr>
              <a:t>Ellingham Academy is a famous private school in Vermont for the brightest thinkers, inventors, and artists. It was founded by Albert Ellingham, an early twentieth century tycoon, who wanted to make a wonderful place full of riddles, twisting pathways, and gardens. “A place,” he said, “where learning is a game.” </a:t>
            </a:r>
          </a:p>
        </p:txBody>
      </p:sp>
      <p:cxnSp>
        <p:nvCxnSpPr>
          <p:cNvPr id="5" name="Straight Connector 4"/>
          <p:cNvCxnSpPr/>
          <p:nvPr/>
        </p:nvCxnSpPr>
        <p:spPr>
          <a:xfrm>
            <a:off x="1219200" y="914400"/>
            <a:ext cx="64770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7A9BE9B-3949-A543-A5DB-F7A76EBC50C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28157" y="1143000"/>
            <a:ext cx="3026331" cy="4577644"/>
          </a:xfrm>
          <a:prstGeom prst="rect">
            <a:avLst/>
          </a:prstGeom>
          <a:ln w="50800">
            <a:solidFill>
              <a:srgbClr val="FFFFFF"/>
            </a:solidFill>
          </a:ln>
        </p:spPr>
      </p:pic>
    </p:spTree>
    <p:extLst>
      <p:ext uri="{BB962C8B-B14F-4D97-AF65-F5344CB8AC3E}">
        <p14:creationId xmlns:p14="http://schemas.microsoft.com/office/powerpoint/2010/main" val="2229678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b="1" i="1" cap="none" dirty="0">
                <a:latin typeface="Garamond" panose="02020404030301010803" pitchFamily="18" charset="0"/>
              </a:rPr>
              <a:t>A Very Large Expanse of Sea    </a:t>
            </a:r>
            <a:r>
              <a:rPr lang="en-US" sz="2000" cap="none" dirty="0">
                <a:latin typeface="Garamond" panose="02020404030301010803" pitchFamily="18" charset="0"/>
              </a:rPr>
              <a:t>by </a:t>
            </a:r>
            <a:r>
              <a:rPr lang="en-US" sz="2000" cap="none" dirty="0" err="1">
                <a:latin typeface="Garamond" panose="02020404030301010803" pitchFamily="18" charset="0"/>
              </a:rPr>
              <a:t>Tahereh</a:t>
            </a:r>
            <a:r>
              <a:rPr lang="en-US" sz="2000" cap="none" dirty="0">
                <a:latin typeface="Garamond" panose="02020404030301010803" pitchFamily="18" charset="0"/>
              </a:rPr>
              <a:t> Mafi</a:t>
            </a:r>
          </a:p>
        </p:txBody>
      </p:sp>
      <p:sp>
        <p:nvSpPr>
          <p:cNvPr id="3" name="Content Placeholder 2"/>
          <p:cNvSpPr>
            <a:spLocks noGrp="1"/>
          </p:cNvSpPr>
          <p:nvPr>
            <p:ph sz="quarter" idx="13"/>
          </p:nvPr>
        </p:nvSpPr>
        <p:spPr>
          <a:xfrm>
            <a:off x="4724400" y="1447800"/>
            <a:ext cx="3505200" cy="4800600"/>
          </a:xfrm>
        </p:spPr>
        <p:txBody>
          <a:bodyPr>
            <a:normAutofit/>
          </a:bodyPr>
          <a:lstStyle/>
          <a:p>
            <a:pPr marL="0" indent="0">
              <a:spcBef>
                <a:spcPts val="0"/>
              </a:spcBef>
              <a:spcAft>
                <a:spcPts val="0"/>
              </a:spcAft>
              <a:buNone/>
            </a:pPr>
            <a:r>
              <a:rPr lang="en-US" sz="2400" dirty="0">
                <a:latin typeface="Garamond" panose="02020404030301010803" pitchFamily="18" charset="0"/>
              </a:rPr>
              <a:t>A year after 9/11, Muslim teenager Shirin has completely withdrawn from social life, until she meets Ocean James in her biology class and is tempted to actually let her guard down. </a:t>
            </a:r>
          </a:p>
        </p:txBody>
      </p:sp>
      <p:cxnSp>
        <p:nvCxnSpPr>
          <p:cNvPr id="5" name="Straight Connector 4"/>
          <p:cNvCxnSpPr/>
          <p:nvPr/>
        </p:nvCxnSpPr>
        <p:spPr>
          <a:xfrm>
            <a:off x="1219200" y="914400"/>
            <a:ext cx="64770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A7D92-AC22-AE49-A44A-7A7FA2F0EB3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32396" y="1143000"/>
            <a:ext cx="3017854" cy="4577644"/>
          </a:xfrm>
          <a:prstGeom prst="rect">
            <a:avLst/>
          </a:prstGeom>
          <a:ln w="50800">
            <a:solidFill>
              <a:srgbClr val="FFFFFF"/>
            </a:solidFill>
          </a:ln>
        </p:spPr>
      </p:pic>
    </p:spTree>
    <p:extLst>
      <p:ext uri="{BB962C8B-B14F-4D97-AF65-F5344CB8AC3E}">
        <p14:creationId xmlns:p14="http://schemas.microsoft.com/office/powerpoint/2010/main" val="2229678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b="1" i="1" cap="none" dirty="0">
                <a:latin typeface="Garamond" panose="02020404030301010803" pitchFamily="18" charset="0"/>
              </a:rPr>
              <a:t>The Waning Age    </a:t>
            </a:r>
            <a:r>
              <a:rPr lang="en-US" sz="2000" cap="none" dirty="0">
                <a:latin typeface="Garamond" panose="02020404030301010803" pitchFamily="18" charset="0"/>
              </a:rPr>
              <a:t>by S. E. Grove</a:t>
            </a:r>
          </a:p>
        </p:txBody>
      </p:sp>
      <p:sp>
        <p:nvSpPr>
          <p:cNvPr id="3" name="Content Placeholder 2"/>
          <p:cNvSpPr>
            <a:spLocks noGrp="1"/>
          </p:cNvSpPr>
          <p:nvPr>
            <p:ph sz="quarter" idx="13"/>
          </p:nvPr>
        </p:nvSpPr>
        <p:spPr>
          <a:xfrm>
            <a:off x="4648200" y="1143000"/>
            <a:ext cx="3407833" cy="4648200"/>
          </a:xfrm>
        </p:spPr>
        <p:txBody>
          <a:bodyPr>
            <a:normAutofit/>
          </a:bodyPr>
          <a:lstStyle/>
          <a:p>
            <a:pPr marL="0" indent="0">
              <a:spcBef>
                <a:spcPts val="0"/>
              </a:spcBef>
              <a:spcAft>
                <a:spcPts val="0"/>
              </a:spcAft>
              <a:buNone/>
            </a:pPr>
            <a:r>
              <a:rPr lang="en-US" sz="2400" dirty="0">
                <a:latin typeface="Garamond" panose="02020404030301010803" pitchFamily="18" charset="0"/>
              </a:rPr>
              <a:t>A tale set in an alternate-world San Francisco where people gradually lose their emotions as they become adults finds a highly skilled fighter teen confronting </a:t>
            </a:r>
            <a:r>
              <a:rPr lang="en-US" sz="2400" b="1" dirty="0">
                <a:latin typeface="Garamond" panose="02020404030301010803" pitchFamily="18" charset="0"/>
              </a:rPr>
              <a:t>the</a:t>
            </a:r>
            <a:r>
              <a:rPr lang="en-US" sz="2400" dirty="0">
                <a:latin typeface="Garamond" panose="02020404030301010803" pitchFamily="18" charset="0"/>
              </a:rPr>
              <a:t>  world's most powerful company when she retains a fierce love for her little brother. </a:t>
            </a:r>
          </a:p>
        </p:txBody>
      </p:sp>
      <p:cxnSp>
        <p:nvCxnSpPr>
          <p:cNvPr id="5" name="Straight Connector 4"/>
          <p:cNvCxnSpPr/>
          <p:nvPr/>
        </p:nvCxnSpPr>
        <p:spPr>
          <a:xfrm>
            <a:off x="1219200" y="914400"/>
            <a:ext cx="64770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32C2E80-65DF-6440-8688-F5F40A81E3E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45933" y="1143000"/>
            <a:ext cx="2977116" cy="4572000"/>
          </a:xfrm>
          <a:prstGeom prst="rect">
            <a:avLst/>
          </a:prstGeom>
          <a:ln w="50800">
            <a:solidFill>
              <a:srgbClr val="FFFFFF"/>
            </a:solidFill>
          </a:ln>
        </p:spPr>
      </p:pic>
    </p:spTree>
    <p:extLst>
      <p:ext uri="{BB962C8B-B14F-4D97-AF65-F5344CB8AC3E}">
        <p14:creationId xmlns:p14="http://schemas.microsoft.com/office/powerpoint/2010/main" val="2229678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b="1" i="1" cap="none" dirty="0">
                <a:latin typeface="Garamond" panose="02020404030301010803" pitchFamily="18" charset="0"/>
              </a:rPr>
              <a:t>After the Shot Drops    </a:t>
            </a:r>
            <a:r>
              <a:rPr lang="en-US" sz="2000" cap="none" dirty="0">
                <a:latin typeface="Garamond" panose="02020404030301010803" pitchFamily="18" charset="0"/>
              </a:rPr>
              <a:t>by Randy </a:t>
            </a:r>
            <a:r>
              <a:rPr lang="en-US" sz="2000" cap="none" dirty="0" err="1">
                <a:latin typeface="Garamond" panose="02020404030301010803" pitchFamily="18" charset="0"/>
              </a:rPr>
              <a:t>Ribay</a:t>
            </a:r>
            <a:endParaRPr lang="en-US" sz="2000" cap="none" dirty="0">
              <a:latin typeface="Garamond" panose="02020404030301010803" pitchFamily="18" charset="0"/>
            </a:endParaRPr>
          </a:p>
        </p:txBody>
      </p:sp>
      <p:sp>
        <p:nvSpPr>
          <p:cNvPr id="3" name="Content Placeholder 2"/>
          <p:cNvSpPr>
            <a:spLocks noGrp="1"/>
          </p:cNvSpPr>
          <p:nvPr>
            <p:ph sz="quarter" idx="13"/>
          </p:nvPr>
        </p:nvSpPr>
        <p:spPr>
          <a:xfrm>
            <a:off x="4724400" y="1066800"/>
            <a:ext cx="3407833" cy="5181600"/>
          </a:xfrm>
        </p:spPr>
        <p:txBody>
          <a:bodyPr>
            <a:normAutofit/>
          </a:bodyPr>
          <a:lstStyle/>
          <a:p>
            <a:pPr marL="0" indent="0">
              <a:buNone/>
            </a:pPr>
            <a:r>
              <a:rPr lang="en-US" sz="2400" dirty="0">
                <a:latin typeface="Garamond" panose="02020404030301010803" pitchFamily="18" charset="0"/>
              </a:rPr>
              <a:t>Told from alternating perspectives, Bunny takes a basketball scholarship to an elite private school to help his family, leaving behind Nasir, his best friend, in their tough Philadelphia neighborhood.</a:t>
            </a:r>
          </a:p>
        </p:txBody>
      </p:sp>
      <p:cxnSp>
        <p:nvCxnSpPr>
          <p:cNvPr id="5" name="Straight Connector 4"/>
          <p:cNvCxnSpPr/>
          <p:nvPr/>
        </p:nvCxnSpPr>
        <p:spPr>
          <a:xfrm>
            <a:off x="1219200" y="914400"/>
            <a:ext cx="64770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2F40FA0-0819-FA4E-809D-9D6C0839FF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95400" y="1083636"/>
            <a:ext cx="3044226" cy="4593042"/>
          </a:xfrm>
          <a:prstGeom prst="rect">
            <a:avLst/>
          </a:prstGeom>
          <a:ln w="57150">
            <a:solidFill>
              <a:schemeClr val="tx1"/>
            </a:solidFill>
          </a:ln>
        </p:spPr>
      </p:pic>
    </p:spTree>
    <p:extLst>
      <p:ext uri="{BB962C8B-B14F-4D97-AF65-F5344CB8AC3E}">
        <p14:creationId xmlns:p14="http://schemas.microsoft.com/office/powerpoint/2010/main" val="1068455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b="1" i="1" cap="none" dirty="0">
                <a:latin typeface="Garamond" panose="02020404030301010803" pitchFamily="18" charset="0"/>
              </a:rPr>
              <a:t>We’ll Fly Away    </a:t>
            </a:r>
            <a:r>
              <a:rPr lang="en-US" sz="2000" cap="none" dirty="0">
                <a:latin typeface="Garamond" panose="02020404030301010803" pitchFamily="18" charset="0"/>
              </a:rPr>
              <a:t>by Bryan Bliss</a:t>
            </a:r>
          </a:p>
        </p:txBody>
      </p:sp>
      <p:sp>
        <p:nvSpPr>
          <p:cNvPr id="3" name="Content Placeholder 2"/>
          <p:cNvSpPr>
            <a:spLocks noGrp="1"/>
          </p:cNvSpPr>
          <p:nvPr>
            <p:ph sz="quarter" idx="13"/>
          </p:nvPr>
        </p:nvSpPr>
        <p:spPr>
          <a:xfrm>
            <a:off x="4724400" y="1371600"/>
            <a:ext cx="3407833" cy="4876800"/>
          </a:xfrm>
        </p:spPr>
        <p:txBody>
          <a:bodyPr>
            <a:normAutofit/>
          </a:bodyPr>
          <a:lstStyle/>
          <a:p>
            <a:pPr marL="0" indent="0">
              <a:spcBef>
                <a:spcPts val="0"/>
              </a:spcBef>
              <a:spcAft>
                <a:spcPts val="0"/>
              </a:spcAft>
              <a:buNone/>
            </a:pPr>
            <a:r>
              <a:rPr lang="en-US" sz="2400" dirty="0">
                <a:latin typeface="Garamond" panose="02020404030301010803" pitchFamily="18" charset="0"/>
              </a:rPr>
              <a:t>Best friends Toby and Luke are bound together by the goal of leaving their hometown and family problems behind, but a series of choices each makes during their senior year threatens their bright future plans. </a:t>
            </a:r>
          </a:p>
        </p:txBody>
      </p:sp>
      <p:cxnSp>
        <p:nvCxnSpPr>
          <p:cNvPr id="5" name="Straight Connector 4"/>
          <p:cNvCxnSpPr/>
          <p:nvPr/>
        </p:nvCxnSpPr>
        <p:spPr>
          <a:xfrm>
            <a:off x="1219200" y="914400"/>
            <a:ext cx="64770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387EAA5-6AA2-0A4E-AC48-4F37651EAF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32371" y="1143000"/>
            <a:ext cx="3012023" cy="4568800"/>
          </a:xfrm>
          <a:prstGeom prst="rect">
            <a:avLst/>
          </a:prstGeom>
          <a:ln w="50800">
            <a:solidFill>
              <a:srgbClr val="FFFFFF"/>
            </a:solidFill>
          </a:ln>
        </p:spPr>
      </p:pic>
    </p:spTree>
    <p:extLst>
      <p:ext uri="{BB962C8B-B14F-4D97-AF65-F5344CB8AC3E}">
        <p14:creationId xmlns:p14="http://schemas.microsoft.com/office/powerpoint/2010/main" val="2229678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b="1" i="1" cap="none" dirty="0">
                <a:latin typeface="Garamond" panose="02020404030301010803" pitchFamily="18" charset="0"/>
              </a:rPr>
              <a:t>What You Hide    </a:t>
            </a:r>
            <a:r>
              <a:rPr lang="en-US" sz="2000" cap="none" dirty="0">
                <a:latin typeface="Garamond" panose="02020404030301010803" pitchFamily="18" charset="0"/>
              </a:rPr>
              <a:t>by Natalie D. Richards</a:t>
            </a:r>
          </a:p>
        </p:txBody>
      </p:sp>
      <p:sp>
        <p:nvSpPr>
          <p:cNvPr id="3" name="Content Placeholder 2"/>
          <p:cNvSpPr>
            <a:spLocks noGrp="1"/>
          </p:cNvSpPr>
          <p:nvPr>
            <p:ph sz="quarter" idx="13"/>
          </p:nvPr>
        </p:nvSpPr>
        <p:spPr>
          <a:xfrm>
            <a:off x="4445668" y="990601"/>
            <a:ext cx="4343400" cy="4876800"/>
          </a:xfrm>
        </p:spPr>
        <p:txBody>
          <a:bodyPr>
            <a:noAutofit/>
          </a:bodyPr>
          <a:lstStyle/>
          <a:p>
            <a:pPr marL="0" indent="0">
              <a:spcBef>
                <a:spcPts val="0"/>
              </a:spcBef>
              <a:spcAft>
                <a:spcPts val="0"/>
              </a:spcAft>
              <a:buNone/>
            </a:pPr>
            <a:r>
              <a:rPr lang="en-US" sz="1950" dirty="0">
                <a:latin typeface="Garamond" panose="02020404030301010803" pitchFamily="18" charset="0"/>
              </a:rPr>
              <a:t>A new pulse-pounding romantic thriller from the author of We All Fall Down and Six Months Later. Spencer volunteers at the library. Sure, it's community service, but he likes his work. Especially if it means getting to see Mallory. Mallory spends a lot of time keeping her head down. When </a:t>
            </a:r>
            <a:r>
              <a:rPr lang="en-US" sz="1950" b="1" dirty="0">
                <a:latin typeface="Garamond" panose="02020404030301010803" pitchFamily="18" charset="0"/>
              </a:rPr>
              <a:t>you</a:t>
            </a:r>
            <a:r>
              <a:rPr lang="en-US" sz="1950" dirty="0">
                <a:latin typeface="Garamond" panose="02020404030301010803" pitchFamily="18" charset="0"/>
              </a:rPr>
              <a:t>'re sixteen and homeless, nothing matters more than being anonymous. But Spencer's charm makes her want to be noticed. But after a tragic death at the library, ghostly voices and messages begin to appear. Spencer and Mallory know a homeless teenager makes an easy target, and their safe haven may not be as safe as they thought. </a:t>
            </a:r>
          </a:p>
        </p:txBody>
      </p:sp>
      <p:cxnSp>
        <p:nvCxnSpPr>
          <p:cNvPr id="5" name="Straight Connector 4"/>
          <p:cNvCxnSpPr/>
          <p:nvPr/>
        </p:nvCxnSpPr>
        <p:spPr>
          <a:xfrm>
            <a:off x="1219200" y="914400"/>
            <a:ext cx="64770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6571267-8E7B-5546-95E2-EC548630E95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49104" y="1066800"/>
            <a:ext cx="3045866" cy="4568800"/>
          </a:xfrm>
          <a:prstGeom prst="rect">
            <a:avLst/>
          </a:prstGeom>
          <a:ln w="57150">
            <a:solidFill>
              <a:schemeClr val="tx1"/>
            </a:solidFill>
          </a:ln>
        </p:spPr>
      </p:pic>
    </p:spTree>
    <p:extLst>
      <p:ext uri="{BB962C8B-B14F-4D97-AF65-F5344CB8AC3E}">
        <p14:creationId xmlns:p14="http://schemas.microsoft.com/office/powerpoint/2010/main" val="3718880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0" indent="0" algn="ctr">
              <a:buNone/>
            </a:pPr>
            <a:r>
              <a:rPr lang="en-US" dirty="0"/>
              <a:t>All media specialists should review all titles and add them to their</a:t>
            </a:r>
          </a:p>
          <a:p>
            <a:pPr marL="0" indent="0" algn="ctr">
              <a:buNone/>
            </a:pPr>
            <a:r>
              <a:rPr lang="en-US" dirty="0"/>
              <a:t>collections only if the titles meet the criteria established by District</a:t>
            </a:r>
          </a:p>
          <a:p>
            <a:pPr marL="0" indent="0" algn="ctr">
              <a:buNone/>
            </a:pPr>
            <a:r>
              <a:rPr lang="en-US" dirty="0"/>
              <a:t>Board Policy and Library Media Center Policy &amp; Procedure</a:t>
            </a:r>
          </a:p>
          <a:p>
            <a:pPr marL="0" indent="0" algn="ctr">
              <a:buNone/>
            </a:pPr>
            <a:r>
              <a:rPr lang="en-US" dirty="0"/>
              <a:t>guidelines. We recommend that others interested in purchasing these</a:t>
            </a:r>
          </a:p>
          <a:p>
            <a:pPr marL="0" indent="0" algn="ctr">
              <a:buNone/>
            </a:pPr>
            <a:r>
              <a:rPr lang="en-US" dirty="0"/>
              <a:t>titles read reviews and scan materials to determine the</a:t>
            </a:r>
          </a:p>
          <a:p>
            <a:pPr marL="0" indent="0" algn="ctr">
              <a:buNone/>
            </a:pPr>
            <a:r>
              <a:rPr lang="en-US" dirty="0"/>
              <a:t>appropriateness for their intended readers.</a:t>
            </a:r>
          </a:p>
          <a:p>
            <a:pPr marL="0" indent="0" algn="ctr">
              <a:buNone/>
            </a:pPr>
            <a:endParaRPr lang="en-US" dirty="0"/>
          </a:p>
        </p:txBody>
      </p:sp>
    </p:spTree>
    <p:extLst>
      <p:ext uri="{BB962C8B-B14F-4D97-AF65-F5344CB8AC3E}">
        <p14:creationId xmlns:p14="http://schemas.microsoft.com/office/powerpoint/2010/main" val="2976831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9" y="6087775"/>
            <a:ext cx="7885113" cy="570338"/>
          </a:xfrm>
        </p:spPr>
        <p:txBody>
          <a:bodyPr/>
          <a:lstStyle/>
          <a:p>
            <a:r>
              <a:rPr lang="en-US" cap="none" dirty="0"/>
              <a:t>Novelist Plus (a database at www.scdiscus.org)</a:t>
            </a:r>
          </a:p>
        </p:txBody>
      </p:sp>
      <p:sp>
        <p:nvSpPr>
          <p:cNvPr id="5" name="Text Placeholder 4"/>
          <p:cNvSpPr>
            <a:spLocks noGrp="1"/>
          </p:cNvSpPr>
          <p:nvPr>
            <p:ph type="body" idx="1"/>
          </p:nvPr>
        </p:nvSpPr>
        <p:spPr>
          <a:xfrm>
            <a:off x="600765" y="5694836"/>
            <a:ext cx="7885113" cy="392939"/>
          </a:xfrm>
        </p:spPr>
        <p:txBody>
          <a:bodyPr/>
          <a:lstStyle/>
          <a:p>
            <a:r>
              <a:rPr lang="en-US" dirty="0"/>
              <a:t>Book summaries and images courtesy of:</a:t>
            </a:r>
          </a:p>
        </p:txBody>
      </p:sp>
      <p:sp>
        <p:nvSpPr>
          <p:cNvPr id="6" name="TextBox 5"/>
          <p:cNvSpPr txBox="1"/>
          <p:nvPr/>
        </p:nvSpPr>
        <p:spPr>
          <a:xfrm>
            <a:off x="609599" y="146366"/>
            <a:ext cx="7924800" cy="738664"/>
          </a:xfrm>
          <a:prstGeom prst="rect">
            <a:avLst/>
          </a:prstGeom>
          <a:noFill/>
        </p:spPr>
        <p:txBody>
          <a:bodyPr wrap="square" rtlCol="0">
            <a:spAutoFit/>
          </a:bodyPr>
          <a:lstStyle/>
          <a:p>
            <a:r>
              <a:rPr lang="en-US" sz="2400" dirty="0"/>
              <a:t>Thank you to the 2019-20 SC Young Adult Book Award Committee:</a:t>
            </a:r>
          </a:p>
          <a:p>
            <a:endParaRPr lang="en-US" dirty="0"/>
          </a:p>
        </p:txBody>
      </p:sp>
      <p:sp>
        <p:nvSpPr>
          <p:cNvPr id="7" name="TextBox 6"/>
          <p:cNvSpPr txBox="1"/>
          <p:nvPr/>
        </p:nvSpPr>
        <p:spPr>
          <a:xfrm>
            <a:off x="1018279" y="668846"/>
            <a:ext cx="3810000" cy="4708981"/>
          </a:xfrm>
          <a:prstGeom prst="rect">
            <a:avLst/>
          </a:prstGeom>
          <a:noFill/>
        </p:spPr>
        <p:txBody>
          <a:bodyPr wrap="square" rtlCol="0">
            <a:spAutoFit/>
          </a:bodyPr>
          <a:lstStyle/>
          <a:p>
            <a:pPr marL="285750" indent="-285750">
              <a:buFont typeface="Arial" panose="020B0604020202020204" pitchFamily="34" charset="0"/>
              <a:buChar char="•"/>
            </a:pPr>
            <a:r>
              <a:rPr lang="en-US" sz="2400" dirty="0"/>
              <a:t>Toni Anderson (Vice Chair)</a:t>
            </a:r>
          </a:p>
          <a:p>
            <a:pPr marL="285750" indent="-285750">
              <a:buFont typeface="Arial" panose="020B0604020202020204" pitchFamily="34" charset="0"/>
              <a:buChar char="•"/>
            </a:pPr>
            <a:r>
              <a:rPr lang="en-US" sz="2400" dirty="0"/>
              <a:t>Faith Barber</a:t>
            </a:r>
          </a:p>
          <a:p>
            <a:pPr marL="285750" indent="-285750">
              <a:buFont typeface="Arial" panose="020B0604020202020204" pitchFamily="34" charset="0"/>
              <a:buChar char="•"/>
            </a:pPr>
            <a:r>
              <a:rPr lang="en-US" sz="2400" dirty="0"/>
              <a:t>Marti Brown</a:t>
            </a:r>
          </a:p>
          <a:p>
            <a:pPr marL="285750" indent="-285750">
              <a:buFont typeface="Arial" panose="020B0604020202020204" pitchFamily="34" charset="0"/>
              <a:buChar char="•"/>
            </a:pPr>
            <a:r>
              <a:rPr lang="en-US" sz="2400" dirty="0"/>
              <a:t>Kathy Carroll</a:t>
            </a:r>
          </a:p>
          <a:p>
            <a:pPr marL="285750" indent="-285750">
              <a:buFont typeface="Arial" panose="020B0604020202020204" pitchFamily="34" charset="0"/>
              <a:buChar char="•"/>
            </a:pPr>
            <a:r>
              <a:rPr lang="en-US" sz="2400" dirty="0"/>
              <a:t>Lauren Cook</a:t>
            </a:r>
          </a:p>
          <a:p>
            <a:pPr marL="285750" indent="-285750">
              <a:buFont typeface="Arial" panose="020B0604020202020204" pitchFamily="34" charset="0"/>
              <a:buChar char="•"/>
            </a:pPr>
            <a:r>
              <a:rPr lang="en-US" sz="2400" dirty="0"/>
              <a:t>Caitlin </a:t>
            </a:r>
            <a:r>
              <a:rPr lang="en-US" sz="2400" dirty="0" err="1"/>
              <a:t>Creagan</a:t>
            </a:r>
            <a:endParaRPr lang="en-US" sz="2400" dirty="0"/>
          </a:p>
          <a:p>
            <a:pPr marL="285750" indent="-285750">
              <a:buFont typeface="Arial" panose="020B0604020202020204" pitchFamily="34" charset="0"/>
              <a:buChar char="•"/>
            </a:pPr>
            <a:r>
              <a:rPr lang="en-US" sz="2400" dirty="0"/>
              <a:t>Samantha </a:t>
            </a:r>
            <a:r>
              <a:rPr lang="en-US" sz="2400" dirty="0" err="1"/>
              <a:t>Finkenberg</a:t>
            </a:r>
            <a:endParaRPr lang="en-US" sz="2400" dirty="0"/>
          </a:p>
          <a:p>
            <a:pPr marL="285750" indent="-285750">
              <a:buFont typeface="Arial" panose="020B0604020202020204" pitchFamily="34" charset="0"/>
              <a:buChar char="•"/>
            </a:pPr>
            <a:r>
              <a:rPr lang="en-US" sz="2400" dirty="0"/>
              <a:t>Michelle Greene (Chair)</a:t>
            </a:r>
          </a:p>
          <a:p>
            <a:pPr marL="285750" indent="-285750">
              <a:buFont typeface="Arial" panose="020B0604020202020204" pitchFamily="34" charset="0"/>
              <a:buChar char="•"/>
            </a:pPr>
            <a:r>
              <a:rPr lang="en-US" sz="2400" dirty="0"/>
              <a:t>Allison Hall</a:t>
            </a:r>
          </a:p>
          <a:p>
            <a:pPr marL="285750" indent="-285750">
              <a:buFont typeface="Arial" panose="020B0604020202020204" pitchFamily="34" charset="0"/>
              <a:buChar char="•"/>
            </a:pPr>
            <a:r>
              <a:rPr lang="en-US" sz="2400" dirty="0"/>
              <a:t>Susan Henley</a:t>
            </a:r>
          </a:p>
          <a:p>
            <a:pPr marL="285750" indent="-285750">
              <a:buFont typeface="Arial" panose="020B0604020202020204" pitchFamily="34" charset="0"/>
              <a:buChar char="•"/>
            </a:pPr>
            <a:r>
              <a:rPr lang="en-US" sz="2400" dirty="0"/>
              <a:t>Kim Hudson</a:t>
            </a:r>
          </a:p>
          <a:p>
            <a:endParaRPr lang="en-US" dirty="0"/>
          </a:p>
          <a:p>
            <a:endParaRPr lang="en-US" dirty="0"/>
          </a:p>
        </p:txBody>
      </p:sp>
      <p:sp>
        <p:nvSpPr>
          <p:cNvPr id="8" name="TextBox 7"/>
          <p:cNvSpPr txBox="1"/>
          <p:nvPr/>
        </p:nvSpPr>
        <p:spPr>
          <a:xfrm>
            <a:off x="4953776" y="697053"/>
            <a:ext cx="3429000" cy="4062651"/>
          </a:xfrm>
          <a:prstGeom prst="rect">
            <a:avLst/>
          </a:prstGeom>
          <a:noFill/>
        </p:spPr>
        <p:txBody>
          <a:bodyPr wrap="square" rtlCol="0">
            <a:spAutoFit/>
          </a:bodyPr>
          <a:lstStyle/>
          <a:p>
            <a:pPr marL="285750" indent="-285750">
              <a:buFont typeface="Arial" panose="020B0604020202020204" pitchFamily="34" charset="0"/>
              <a:buChar char="•"/>
            </a:pPr>
            <a:r>
              <a:rPr lang="en-US" sz="2400" dirty="0"/>
              <a:t>Mike LeRoy</a:t>
            </a:r>
          </a:p>
          <a:p>
            <a:pPr marL="285750" indent="-285750">
              <a:buFont typeface="Arial" panose="020B0604020202020204" pitchFamily="34" charset="0"/>
              <a:buChar char="•"/>
            </a:pPr>
            <a:r>
              <a:rPr lang="en-US" sz="2400" dirty="0"/>
              <a:t>Laura Lundeen</a:t>
            </a:r>
          </a:p>
          <a:p>
            <a:pPr marL="285750" indent="-285750">
              <a:buFont typeface="Arial" panose="020B0604020202020204" pitchFamily="34" charset="0"/>
              <a:buChar char="•"/>
            </a:pPr>
            <a:r>
              <a:rPr lang="en-US" sz="2400" dirty="0"/>
              <a:t>Leslie McDuffie</a:t>
            </a:r>
          </a:p>
          <a:p>
            <a:pPr marL="285750" indent="-285750">
              <a:buFont typeface="Arial" panose="020B0604020202020204" pitchFamily="34" charset="0"/>
              <a:buChar char="•"/>
            </a:pPr>
            <a:r>
              <a:rPr lang="en-US" sz="2400" dirty="0"/>
              <a:t>Colette Schmidt</a:t>
            </a:r>
          </a:p>
          <a:p>
            <a:pPr marL="285750" indent="-285750">
              <a:buFont typeface="Arial" panose="020B0604020202020204" pitchFamily="34" charset="0"/>
              <a:buChar char="•"/>
            </a:pPr>
            <a:r>
              <a:rPr lang="en-US" sz="2400" dirty="0"/>
              <a:t>Roxanne Spray</a:t>
            </a:r>
          </a:p>
          <a:p>
            <a:pPr marL="285750" indent="-285750">
              <a:buFont typeface="Arial" panose="020B0604020202020204" pitchFamily="34" charset="0"/>
              <a:buChar char="•"/>
            </a:pPr>
            <a:r>
              <a:rPr lang="en-US" sz="2400" dirty="0"/>
              <a:t>Donna Taylor</a:t>
            </a:r>
          </a:p>
          <a:p>
            <a:pPr marL="285750" indent="-285750">
              <a:buFont typeface="Arial" panose="020B0604020202020204" pitchFamily="34" charset="0"/>
              <a:buChar char="•"/>
            </a:pPr>
            <a:r>
              <a:rPr lang="en-US" sz="2400" dirty="0"/>
              <a:t>Rhonda Tiwari</a:t>
            </a:r>
          </a:p>
          <a:p>
            <a:pPr marL="285750" indent="-285750">
              <a:buFont typeface="Arial" panose="020B0604020202020204" pitchFamily="34" charset="0"/>
              <a:buChar char="•"/>
            </a:pPr>
            <a:r>
              <a:rPr lang="en-US" sz="2400" dirty="0"/>
              <a:t>Melissa Tucker</a:t>
            </a:r>
          </a:p>
          <a:p>
            <a:pPr marL="285750" indent="-285750">
              <a:buFont typeface="Arial" panose="020B0604020202020204" pitchFamily="34" charset="0"/>
              <a:buChar char="•"/>
            </a:pPr>
            <a:r>
              <a:rPr lang="en-US" sz="2400" dirty="0"/>
              <a:t>Laura Ward</a:t>
            </a:r>
          </a:p>
          <a:p>
            <a:pPr marL="285750" indent="-285750">
              <a:buFont typeface="Arial" panose="020B0604020202020204" pitchFamily="34" charset="0"/>
              <a:buChar char="•"/>
            </a:pPr>
            <a:r>
              <a:rPr lang="en-US" sz="2400" dirty="0"/>
              <a:t>Anna Webb</a:t>
            </a:r>
          </a:p>
          <a:p>
            <a:endParaRPr lang="en-US" dirty="0"/>
          </a:p>
        </p:txBody>
      </p:sp>
    </p:spTree>
    <p:extLst>
      <p:ext uri="{BB962C8B-B14F-4D97-AF65-F5344CB8AC3E}">
        <p14:creationId xmlns:p14="http://schemas.microsoft.com/office/powerpoint/2010/main" val="1643682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sz="2400" b="1" i="1" cap="none" dirty="0">
                <a:latin typeface="Garamond" panose="02020404030301010803" pitchFamily="18" charset="0"/>
              </a:rPr>
              <a:t>Attucks</a:t>
            </a:r>
            <a:r>
              <a:rPr lang="en-US" sz="2400" b="1" i="1" cap="none" dirty="0" smtClean="0">
                <a:latin typeface="Garamond" panose="02020404030301010803" pitchFamily="18" charset="0"/>
              </a:rPr>
              <a:t>!: Oscar Robertson and the Basketball Team That Awakened a City    </a:t>
            </a:r>
            <a:r>
              <a:rPr lang="en-US" sz="1600" cap="none" dirty="0">
                <a:latin typeface="Garamond" panose="02020404030301010803" pitchFamily="18" charset="0"/>
              </a:rPr>
              <a:t>by Phillip </a:t>
            </a:r>
            <a:r>
              <a:rPr lang="en-US" sz="1600" cap="none" dirty="0" err="1">
                <a:latin typeface="Garamond" panose="02020404030301010803" pitchFamily="18" charset="0"/>
              </a:rPr>
              <a:t>Hoose</a:t>
            </a:r>
            <a:endParaRPr lang="en-US" sz="1600" cap="none" dirty="0">
              <a:latin typeface="Garamond" panose="02020404030301010803" pitchFamily="18" charset="0"/>
            </a:endParaRPr>
          </a:p>
        </p:txBody>
      </p:sp>
      <p:sp>
        <p:nvSpPr>
          <p:cNvPr id="3" name="Content Placeholder 2"/>
          <p:cNvSpPr>
            <a:spLocks noGrp="1"/>
          </p:cNvSpPr>
          <p:nvPr>
            <p:ph sz="quarter" idx="13"/>
          </p:nvPr>
        </p:nvSpPr>
        <p:spPr>
          <a:xfrm>
            <a:off x="4724400" y="1066800"/>
            <a:ext cx="3407833" cy="4724400"/>
          </a:xfrm>
        </p:spPr>
        <p:txBody>
          <a:bodyPr>
            <a:normAutofit/>
          </a:bodyPr>
          <a:lstStyle/>
          <a:p>
            <a:pPr marL="0" indent="0">
              <a:buNone/>
            </a:pPr>
            <a:r>
              <a:rPr lang="en-US" sz="2400" dirty="0">
                <a:latin typeface="Garamond" panose="02020404030301010803" pitchFamily="18" charset="0"/>
              </a:rPr>
              <a:t>Traces the inspirational story of the </a:t>
            </a:r>
            <a:r>
              <a:rPr lang="en-US" sz="2400" dirty="0" err="1">
                <a:latin typeface="Garamond" panose="02020404030301010803" pitchFamily="18" charset="0"/>
              </a:rPr>
              <a:t>Crispus</a:t>
            </a:r>
            <a:r>
              <a:rPr lang="en-US" sz="2400" dirty="0">
                <a:latin typeface="Garamond" panose="02020404030301010803" pitchFamily="18" charset="0"/>
              </a:rPr>
              <a:t> Attucks High School Tigers basketball team and how they broke the color barrier in segregated 1950s Indiana to become state champions. </a:t>
            </a:r>
          </a:p>
        </p:txBody>
      </p:sp>
      <p:cxnSp>
        <p:nvCxnSpPr>
          <p:cNvPr id="5" name="Straight Connector 4"/>
          <p:cNvCxnSpPr/>
          <p:nvPr/>
        </p:nvCxnSpPr>
        <p:spPr>
          <a:xfrm>
            <a:off x="1219200" y="914400"/>
            <a:ext cx="64770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5F3B53C-02D7-8B45-BB43-F3D0ECF059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19200" y="1080961"/>
            <a:ext cx="3047468" cy="4571202"/>
          </a:xfrm>
          <a:prstGeom prst="rect">
            <a:avLst/>
          </a:prstGeom>
          <a:ln w="57150">
            <a:solidFill>
              <a:schemeClr val="tx1"/>
            </a:solidFill>
          </a:ln>
        </p:spPr>
      </p:pic>
    </p:spTree>
    <p:extLst>
      <p:ext uri="{BB962C8B-B14F-4D97-AF65-F5344CB8AC3E}">
        <p14:creationId xmlns:p14="http://schemas.microsoft.com/office/powerpoint/2010/main" val="1848010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b="1" i="1" cap="none" dirty="0">
                <a:latin typeface="Garamond" panose="02020404030301010803" pitchFamily="18" charset="0"/>
              </a:rPr>
              <a:t>Contagion    </a:t>
            </a:r>
            <a:r>
              <a:rPr lang="en-US" sz="2000" cap="none" dirty="0">
                <a:latin typeface="Garamond" panose="02020404030301010803" pitchFamily="18" charset="0"/>
              </a:rPr>
              <a:t>by Erin Bowman</a:t>
            </a:r>
          </a:p>
        </p:txBody>
      </p:sp>
      <p:sp>
        <p:nvSpPr>
          <p:cNvPr id="3" name="Content Placeholder 2"/>
          <p:cNvSpPr>
            <a:spLocks noGrp="1"/>
          </p:cNvSpPr>
          <p:nvPr>
            <p:ph sz="quarter" idx="13"/>
          </p:nvPr>
        </p:nvSpPr>
        <p:spPr>
          <a:xfrm>
            <a:off x="4648200" y="1021081"/>
            <a:ext cx="3407833" cy="4648200"/>
          </a:xfrm>
        </p:spPr>
        <p:txBody>
          <a:bodyPr>
            <a:normAutofit/>
          </a:bodyPr>
          <a:lstStyle/>
          <a:p>
            <a:pPr marL="0" indent="0">
              <a:buNone/>
            </a:pPr>
            <a:r>
              <a:rPr lang="en-US" sz="2400" dirty="0">
                <a:latin typeface="Garamond" panose="02020404030301010803" pitchFamily="18" charset="0"/>
              </a:rPr>
              <a:t>Responding to a distress call on the distant planet of </a:t>
            </a:r>
            <a:r>
              <a:rPr lang="en-US" sz="2400" dirty="0" err="1">
                <a:latin typeface="Garamond" panose="02020404030301010803" pitchFamily="18" charset="0"/>
              </a:rPr>
              <a:t>Achlys</a:t>
            </a:r>
            <a:r>
              <a:rPr lang="en-US" sz="2400" dirty="0">
                <a:latin typeface="Garamond" panose="02020404030301010803" pitchFamily="18" charset="0"/>
              </a:rPr>
              <a:t>, Thea </a:t>
            </a:r>
            <a:r>
              <a:rPr lang="en-US" sz="2400" dirty="0" err="1">
                <a:latin typeface="Garamond" panose="02020404030301010803" pitchFamily="18" charset="0"/>
              </a:rPr>
              <a:t>Sadik</a:t>
            </a:r>
            <a:r>
              <a:rPr lang="en-US" sz="2400" dirty="0">
                <a:latin typeface="Garamond" panose="02020404030301010803" pitchFamily="18" charset="0"/>
              </a:rPr>
              <a:t> and her search-and-rescue crew are confronted by a zombie-like outbreak that forces them to uncover a monstrous enemy.</a:t>
            </a:r>
          </a:p>
        </p:txBody>
      </p:sp>
      <p:cxnSp>
        <p:nvCxnSpPr>
          <p:cNvPr id="5" name="Straight Connector 4"/>
          <p:cNvCxnSpPr/>
          <p:nvPr/>
        </p:nvCxnSpPr>
        <p:spPr>
          <a:xfrm>
            <a:off x="1219200" y="914400"/>
            <a:ext cx="64770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DAA7DBE-A2EF-E541-AEA8-90ADA3161FE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45508" y="1021081"/>
            <a:ext cx="3029018" cy="4594578"/>
          </a:xfrm>
          <a:prstGeom prst="rect">
            <a:avLst/>
          </a:prstGeom>
          <a:ln w="50800">
            <a:solidFill>
              <a:schemeClr val="tx1"/>
            </a:solidFill>
          </a:ln>
        </p:spPr>
      </p:pic>
    </p:spTree>
    <p:extLst>
      <p:ext uri="{BB962C8B-B14F-4D97-AF65-F5344CB8AC3E}">
        <p14:creationId xmlns:p14="http://schemas.microsoft.com/office/powerpoint/2010/main" val="2229678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b="1" i="1" cap="none" dirty="0">
                <a:latin typeface="Garamond" panose="02020404030301010803" pitchFamily="18" charset="0"/>
              </a:rPr>
              <a:t>A Curse So Dark and Lonely    </a:t>
            </a:r>
            <a:r>
              <a:rPr lang="en-US" sz="2000" cap="none" dirty="0">
                <a:latin typeface="Garamond" panose="02020404030301010803" pitchFamily="18" charset="0"/>
              </a:rPr>
              <a:t>by Brigid Kemmerer</a:t>
            </a:r>
          </a:p>
        </p:txBody>
      </p:sp>
      <p:sp>
        <p:nvSpPr>
          <p:cNvPr id="3" name="Content Placeholder 2"/>
          <p:cNvSpPr>
            <a:spLocks noGrp="1"/>
          </p:cNvSpPr>
          <p:nvPr>
            <p:ph sz="quarter" idx="13"/>
          </p:nvPr>
        </p:nvSpPr>
        <p:spPr>
          <a:xfrm>
            <a:off x="4724400" y="1066800"/>
            <a:ext cx="3505200" cy="5181600"/>
          </a:xfrm>
        </p:spPr>
        <p:txBody>
          <a:bodyPr>
            <a:normAutofit/>
          </a:bodyPr>
          <a:lstStyle/>
          <a:p>
            <a:pPr marL="0" indent="0">
              <a:buNone/>
            </a:pPr>
            <a:r>
              <a:rPr lang="en-US" sz="2400" dirty="0">
                <a:latin typeface="Garamond" panose="02020404030301010803" pitchFamily="18" charset="0"/>
              </a:rPr>
              <a:t>Eighteen for the </a:t>
            </a:r>
            <a:r>
              <a:rPr lang="en-US" sz="2400" b="1" dirty="0">
                <a:latin typeface="Garamond" panose="02020404030301010803" pitchFamily="18" charset="0"/>
              </a:rPr>
              <a:t>three</a:t>
            </a:r>
            <a:r>
              <a:rPr lang="en-US" sz="2400" dirty="0">
                <a:latin typeface="Garamond" panose="02020404030301010803" pitchFamily="18" charset="0"/>
              </a:rPr>
              <a:t> hundred twenty-seventh time, Prince </a:t>
            </a:r>
            <a:r>
              <a:rPr lang="en-US" sz="2400" dirty="0" err="1">
                <a:latin typeface="Garamond" panose="02020404030301010803" pitchFamily="18" charset="0"/>
              </a:rPr>
              <a:t>Rhen</a:t>
            </a:r>
            <a:r>
              <a:rPr lang="en-US" sz="2400" dirty="0">
                <a:latin typeface="Garamond" panose="02020404030301010803" pitchFamily="18" charset="0"/>
              </a:rPr>
              <a:t> despairs of breaking the curse that turns him into a beast at the end of each day until feisty Harper enters his life. </a:t>
            </a:r>
          </a:p>
        </p:txBody>
      </p:sp>
      <p:cxnSp>
        <p:nvCxnSpPr>
          <p:cNvPr id="5" name="Straight Connector 4"/>
          <p:cNvCxnSpPr/>
          <p:nvPr/>
        </p:nvCxnSpPr>
        <p:spPr>
          <a:xfrm>
            <a:off x="1219200" y="914400"/>
            <a:ext cx="64770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6AB8184-6A3B-8643-8808-E8F9DA42879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19200" y="1084938"/>
            <a:ext cx="3067050" cy="4627478"/>
          </a:xfrm>
          <a:prstGeom prst="rect">
            <a:avLst/>
          </a:prstGeom>
          <a:ln w="57150">
            <a:solidFill>
              <a:schemeClr val="tx1"/>
            </a:solidFill>
          </a:ln>
        </p:spPr>
      </p:pic>
    </p:spTree>
    <p:extLst>
      <p:ext uri="{BB962C8B-B14F-4D97-AF65-F5344CB8AC3E}">
        <p14:creationId xmlns:p14="http://schemas.microsoft.com/office/powerpoint/2010/main" val="2229678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7924800" cy="563562"/>
          </a:xfrm>
        </p:spPr>
        <p:txBody>
          <a:bodyPr/>
          <a:lstStyle/>
          <a:p>
            <a:pPr algn="ctr"/>
            <a:r>
              <a:rPr lang="en-US" b="1" i="1" cap="none" dirty="0">
                <a:latin typeface="Garamond" panose="02020404030301010803" pitchFamily="18" charset="0"/>
              </a:rPr>
              <a:t>The Hazel Wood</a:t>
            </a:r>
            <a:r>
              <a:rPr lang="en-US" sz="2000" b="1" i="1" cap="none" dirty="0">
                <a:latin typeface="Garamond" panose="02020404030301010803" pitchFamily="18" charset="0"/>
              </a:rPr>
              <a:t> </a:t>
            </a:r>
            <a:r>
              <a:rPr lang="en-US" sz="2000" cap="none" dirty="0">
                <a:latin typeface="Garamond" panose="02020404030301010803" pitchFamily="18" charset="0"/>
              </a:rPr>
              <a:t>by Melissa Albert	   </a:t>
            </a:r>
          </a:p>
        </p:txBody>
      </p:sp>
      <p:sp>
        <p:nvSpPr>
          <p:cNvPr id="3" name="Content Placeholder 2"/>
          <p:cNvSpPr>
            <a:spLocks noGrp="1"/>
          </p:cNvSpPr>
          <p:nvPr>
            <p:ph sz="quarter" idx="13"/>
          </p:nvPr>
        </p:nvSpPr>
        <p:spPr>
          <a:xfrm>
            <a:off x="4724400" y="942474"/>
            <a:ext cx="3581400" cy="4876800"/>
          </a:xfrm>
        </p:spPr>
        <p:txBody>
          <a:bodyPr>
            <a:noAutofit/>
          </a:bodyPr>
          <a:lstStyle/>
          <a:p>
            <a:pPr marL="0" indent="0">
              <a:spcBef>
                <a:spcPts val="0"/>
              </a:spcBef>
              <a:spcAft>
                <a:spcPts val="0"/>
              </a:spcAft>
              <a:buNone/>
            </a:pPr>
            <a:r>
              <a:rPr lang="en-US" sz="1950" dirty="0">
                <a:latin typeface="Garamond" panose="02020404030301010803" pitchFamily="18" charset="0"/>
              </a:rPr>
              <a:t>Seventeen-year-old Alice and her mother have spent most of Alice’s life on </a:t>
            </a:r>
            <a:r>
              <a:rPr lang="en-US" sz="1950" b="1" dirty="0">
                <a:latin typeface="Garamond" panose="02020404030301010803" pitchFamily="18" charset="0"/>
              </a:rPr>
              <a:t>the</a:t>
            </a:r>
            <a:r>
              <a:rPr lang="en-US" sz="1950" dirty="0">
                <a:latin typeface="Garamond" panose="02020404030301010803" pitchFamily="18" charset="0"/>
              </a:rPr>
              <a:t> road, always a step ahead of </a:t>
            </a:r>
            <a:r>
              <a:rPr lang="en-US" sz="1950" b="1" dirty="0">
                <a:latin typeface="Garamond" panose="02020404030301010803" pitchFamily="18" charset="0"/>
              </a:rPr>
              <a:t>the</a:t>
            </a:r>
            <a:r>
              <a:rPr lang="en-US" sz="1950" dirty="0">
                <a:latin typeface="Garamond" panose="02020404030301010803" pitchFamily="18" charset="0"/>
              </a:rPr>
              <a:t> uncanny bad luck biting at their heels. But when Alice’s grandmother, </a:t>
            </a:r>
            <a:r>
              <a:rPr lang="en-US" sz="1950" b="1" dirty="0">
                <a:latin typeface="Garamond" panose="02020404030301010803" pitchFamily="18" charset="0"/>
              </a:rPr>
              <a:t>the</a:t>
            </a:r>
            <a:r>
              <a:rPr lang="en-US" sz="1950" dirty="0">
                <a:latin typeface="Garamond" panose="02020404030301010803" pitchFamily="18" charset="0"/>
              </a:rPr>
              <a:t> reclusive author of a cult-classic book of pitch-dark fairy tales, dies alone on her estate, </a:t>
            </a:r>
            <a:r>
              <a:rPr lang="en-US" sz="1950" b="1" dirty="0">
                <a:latin typeface="Garamond" panose="02020404030301010803" pitchFamily="18" charset="0"/>
              </a:rPr>
              <a:t>the</a:t>
            </a:r>
            <a:r>
              <a:rPr lang="en-US" sz="1950" dirty="0">
                <a:latin typeface="Garamond" panose="02020404030301010803" pitchFamily="18" charset="0"/>
              </a:rPr>
              <a:t> </a:t>
            </a:r>
            <a:r>
              <a:rPr lang="en-US" sz="1950" b="1" dirty="0">
                <a:latin typeface="Garamond" panose="02020404030301010803" pitchFamily="18" charset="0"/>
              </a:rPr>
              <a:t>Hazel</a:t>
            </a:r>
            <a:r>
              <a:rPr lang="en-US" sz="1950" dirty="0">
                <a:latin typeface="Garamond" panose="02020404030301010803" pitchFamily="18" charset="0"/>
              </a:rPr>
              <a:t> </a:t>
            </a:r>
            <a:r>
              <a:rPr lang="en-US" sz="1950" b="1" dirty="0">
                <a:latin typeface="Garamond" panose="02020404030301010803" pitchFamily="18" charset="0"/>
              </a:rPr>
              <a:t>Wood</a:t>
            </a:r>
            <a:r>
              <a:rPr lang="en-US" sz="1950" dirty="0">
                <a:latin typeface="Garamond" panose="02020404030301010803" pitchFamily="18" charset="0"/>
              </a:rPr>
              <a:t>, Alice learns how bad her luck can really get: Her mother is stolen away—by a figure who claims to come from </a:t>
            </a:r>
            <a:r>
              <a:rPr lang="en-US" sz="1950" b="1" dirty="0">
                <a:latin typeface="Garamond" panose="02020404030301010803" pitchFamily="18" charset="0"/>
              </a:rPr>
              <a:t>the </a:t>
            </a:r>
            <a:r>
              <a:rPr lang="en-US" sz="1950" dirty="0">
                <a:latin typeface="Garamond" panose="02020404030301010803" pitchFamily="18" charset="0"/>
              </a:rPr>
              <a:t>Hinterland, </a:t>
            </a:r>
            <a:r>
              <a:rPr lang="en-US" sz="1950" b="1" dirty="0">
                <a:latin typeface="Garamond" panose="02020404030301010803" pitchFamily="18" charset="0"/>
              </a:rPr>
              <a:t>the </a:t>
            </a:r>
            <a:r>
              <a:rPr lang="en-US" sz="1950" dirty="0">
                <a:latin typeface="Garamond" panose="02020404030301010803" pitchFamily="18" charset="0"/>
              </a:rPr>
              <a:t>cruel</a:t>
            </a:r>
          </a:p>
          <a:p>
            <a:pPr marL="0" indent="0">
              <a:spcBef>
                <a:spcPts val="0"/>
              </a:spcBef>
              <a:spcAft>
                <a:spcPts val="0"/>
              </a:spcAft>
              <a:buNone/>
            </a:pPr>
            <a:r>
              <a:rPr lang="en-US" sz="1950" dirty="0">
                <a:latin typeface="Garamond" panose="02020404030301010803" pitchFamily="18" charset="0"/>
              </a:rPr>
              <a:t>supernatural world where her grandmother's stories are set. </a:t>
            </a:r>
          </a:p>
        </p:txBody>
      </p:sp>
      <p:cxnSp>
        <p:nvCxnSpPr>
          <p:cNvPr id="5" name="Straight Connector 4"/>
          <p:cNvCxnSpPr/>
          <p:nvPr/>
        </p:nvCxnSpPr>
        <p:spPr>
          <a:xfrm>
            <a:off x="1219200" y="914400"/>
            <a:ext cx="64770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56F1EA6-F395-5E4B-84A4-E98D20F430A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42387" y="1066800"/>
            <a:ext cx="2996642" cy="4601987"/>
          </a:xfrm>
          <a:prstGeom prst="rect">
            <a:avLst/>
          </a:prstGeom>
          <a:ln w="57150">
            <a:solidFill>
              <a:schemeClr val="tx1"/>
            </a:solidFill>
          </a:ln>
        </p:spPr>
      </p:pic>
    </p:spTree>
    <p:extLst>
      <p:ext uri="{BB962C8B-B14F-4D97-AF65-F5344CB8AC3E}">
        <p14:creationId xmlns:p14="http://schemas.microsoft.com/office/powerpoint/2010/main" val="2229678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b="1" i="1" cap="none" dirty="0">
                <a:latin typeface="Garamond" panose="02020404030301010803" pitchFamily="18" charset="0"/>
              </a:rPr>
              <a:t>Here to Stay    </a:t>
            </a:r>
            <a:r>
              <a:rPr lang="en-US" sz="2000" cap="none" dirty="0">
                <a:latin typeface="Garamond" panose="02020404030301010803" pitchFamily="18" charset="0"/>
              </a:rPr>
              <a:t>by Sara </a:t>
            </a:r>
            <a:r>
              <a:rPr lang="en-US" sz="2000" cap="none" dirty="0" err="1">
                <a:latin typeface="Garamond" panose="02020404030301010803" pitchFamily="18" charset="0"/>
              </a:rPr>
              <a:t>Farizan</a:t>
            </a:r>
            <a:endParaRPr lang="en-US" sz="2000" cap="none" dirty="0">
              <a:latin typeface="Garamond" panose="02020404030301010803" pitchFamily="18" charset="0"/>
            </a:endParaRPr>
          </a:p>
        </p:txBody>
      </p:sp>
      <p:sp>
        <p:nvSpPr>
          <p:cNvPr id="3" name="Content Placeholder 2"/>
          <p:cNvSpPr>
            <a:spLocks noGrp="1"/>
          </p:cNvSpPr>
          <p:nvPr>
            <p:ph sz="quarter" idx="13"/>
          </p:nvPr>
        </p:nvSpPr>
        <p:spPr>
          <a:xfrm>
            <a:off x="4724400" y="1219200"/>
            <a:ext cx="3886200" cy="5029200"/>
          </a:xfrm>
        </p:spPr>
        <p:txBody>
          <a:bodyPr>
            <a:normAutofit/>
          </a:bodyPr>
          <a:lstStyle/>
          <a:p>
            <a:pPr marL="0" indent="0">
              <a:buNone/>
            </a:pPr>
            <a:r>
              <a:rPr lang="en-US" sz="2400" dirty="0">
                <a:latin typeface="Garamond" panose="02020404030301010803" pitchFamily="18" charset="0"/>
              </a:rPr>
              <a:t>When a cyberbully sends the entire high school a picture of basketball hero Bijan Majidi, photo-shopped to look like a terrorist, the school administration promises to  find and punish the culprit, but Bijan just wants to pretend the incident never happened and move on.</a:t>
            </a:r>
          </a:p>
        </p:txBody>
      </p:sp>
      <p:cxnSp>
        <p:nvCxnSpPr>
          <p:cNvPr id="5" name="Straight Connector 4"/>
          <p:cNvCxnSpPr/>
          <p:nvPr/>
        </p:nvCxnSpPr>
        <p:spPr>
          <a:xfrm>
            <a:off x="1219200" y="914400"/>
            <a:ext cx="64770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67BD7B6-022A-0244-8A54-301337A8383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19200" y="1082174"/>
            <a:ext cx="3009900" cy="4541252"/>
          </a:xfrm>
          <a:prstGeom prst="rect">
            <a:avLst/>
          </a:prstGeom>
          <a:ln w="50800">
            <a:solidFill>
              <a:srgbClr val="FFFFFF"/>
            </a:solidFill>
          </a:ln>
        </p:spPr>
      </p:pic>
    </p:spTree>
    <p:extLst>
      <p:ext uri="{BB962C8B-B14F-4D97-AF65-F5344CB8AC3E}">
        <p14:creationId xmlns:p14="http://schemas.microsoft.com/office/powerpoint/2010/main" val="2229678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b="1" i="1" cap="none" dirty="0">
                <a:latin typeface="Garamond" panose="02020404030301010803" pitchFamily="18" charset="0"/>
              </a:rPr>
              <a:t>Heretics Anonymous    </a:t>
            </a:r>
            <a:r>
              <a:rPr lang="en-US" sz="2000" cap="none" dirty="0">
                <a:latin typeface="Garamond" panose="02020404030301010803" pitchFamily="18" charset="0"/>
              </a:rPr>
              <a:t>by Katie Henry</a:t>
            </a:r>
          </a:p>
        </p:txBody>
      </p:sp>
      <p:sp>
        <p:nvSpPr>
          <p:cNvPr id="3" name="Content Placeholder 2"/>
          <p:cNvSpPr>
            <a:spLocks noGrp="1"/>
          </p:cNvSpPr>
          <p:nvPr>
            <p:ph sz="quarter" idx="13"/>
          </p:nvPr>
        </p:nvSpPr>
        <p:spPr>
          <a:xfrm>
            <a:off x="4724400" y="1371600"/>
            <a:ext cx="3407833" cy="4876800"/>
          </a:xfrm>
        </p:spPr>
        <p:txBody>
          <a:bodyPr>
            <a:normAutofit/>
          </a:bodyPr>
          <a:lstStyle/>
          <a:p>
            <a:pPr marL="0" indent="0">
              <a:spcBef>
                <a:spcPts val="0"/>
              </a:spcBef>
              <a:spcAft>
                <a:spcPts val="0"/>
              </a:spcAft>
              <a:buNone/>
            </a:pPr>
            <a:r>
              <a:rPr lang="en-US" sz="2400" dirty="0">
                <a:latin typeface="Garamond" panose="02020404030301010803" pitchFamily="18" charset="0"/>
              </a:rPr>
              <a:t>When nonbeliever Michael transfers to a Catholic school in eleventh grade, he quickly connects with a secret support </a:t>
            </a:r>
            <a:r>
              <a:rPr lang="en-US" sz="2400" b="1" dirty="0">
                <a:latin typeface="Garamond" panose="02020404030301010803" pitchFamily="18" charset="0"/>
              </a:rPr>
              <a:t>group</a:t>
            </a:r>
            <a:r>
              <a:rPr lang="en-US" sz="2400" dirty="0">
                <a:latin typeface="Garamond" panose="02020404030301010803" pitchFamily="18" charset="0"/>
              </a:rPr>
              <a:t> intent on exposing the school's hypocrisies one stunt at a time. </a:t>
            </a:r>
          </a:p>
        </p:txBody>
      </p:sp>
      <p:cxnSp>
        <p:nvCxnSpPr>
          <p:cNvPr id="5" name="Straight Connector 4"/>
          <p:cNvCxnSpPr/>
          <p:nvPr/>
        </p:nvCxnSpPr>
        <p:spPr>
          <a:xfrm>
            <a:off x="1219200" y="914400"/>
            <a:ext cx="64770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A789DCD-2EBA-AD47-882F-B5524821AE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54506" y="1143000"/>
            <a:ext cx="2980713" cy="4521307"/>
          </a:xfrm>
          <a:prstGeom prst="rect">
            <a:avLst/>
          </a:prstGeom>
          <a:ln w="57150">
            <a:solidFill>
              <a:schemeClr val="tx1"/>
            </a:solidFill>
          </a:ln>
        </p:spPr>
      </p:pic>
    </p:spTree>
    <p:extLst>
      <p:ext uri="{BB962C8B-B14F-4D97-AF65-F5344CB8AC3E}">
        <p14:creationId xmlns:p14="http://schemas.microsoft.com/office/powerpoint/2010/main" val="2229678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b="1" i="1" cap="none" dirty="0" smtClean="0">
                <a:latin typeface="Garamond" panose="02020404030301010803" pitchFamily="18" charset="0"/>
              </a:rPr>
              <a:t>Hey, </a:t>
            </a:r>
            <a:r>
              <a:rPr lang="en-US" b="1" i="1" cap="none" dirty="0">
                <a:latin typeface="Garamond" panose="02020404030301010803" pitchFamily="18" charset="0"/>
              </a:rPr>
              <a:t>Kiddo    </a:t>
            </a:r>
            <a:r>
              <a:rPr lang="en-US" sz="2000" cap="none" dirty="0">
                <a:latin typeface="Garamond" panose="02020404030301010803" pitchFamily="18" charset="0"/>
              </a:rPr>
              <a:t>by Jarrett J. </a:t>
            </a:r>
            <a:r>
              <a:rPr lang="en-US" sz="2000" cap="none" dirty="0" err="1">
                <a:latin typeface="Garamond" panose="02020404030301010803" pitchFamily="18" charset="0"/>
              </a:rPr>
              <a:t>Krosoczka</a:t>
            </a:r>
            <a:endParaRPr lang="en-US" sz="2000" cap="none" dirty="0">
              <a:latin typeface="Garamond" panose="02020404030301010803" pitchFamily="18" charset="0"/>
            </a:endParaRPr>
          </a:p>
        </p:txBody>
      </p:sp>
      <p:sp>
        <p:nvSpPr>
          <p:cNvPr id="3" name="Content Placeholder 2"/>
          <p:cNvSpPr>
            <a:spLocks noGrp="1"/>
          </p:cNvSpPr>
          <p:nvPr>
            <p:ph sz="quarter" idx="13"/>
          </p:nvPr>
        </p:nvSpPr>
        <p:spPr>
          <a:xfrm>
            <a:off x="4724400" y="1219200"/>
            <a:ext cx="3407833" cy="5029200"/>
          </a:xfrm>
        </p:spPr>
        <p:txBody>
          <a:bodyPr>
            <a:normAutofit/>
          </a:bodyPr>
          <a:lstStyle/>
          <a:p>
            <a:pPr marL="0" indent="0">
              <a:spcBef>
                <a:spcPts val="0"/>
              </a:spcBef>
              <a:spcAft>
                <a:spcPts val="0"/>
              </a:spcAft>
              <a:buNone/>
            </a:pPr>
            <a:r>
              <a:rPr lang="en-US" sz="2400" dirty="0">
                <a:latin typeface="Garamond" panose="02020404030301010803" pitchFamily="18" charset="0"/>
              </a:rPr>
              <a:t>A powerful graphic memoir by the award-winning author of Lunch Lady and the Cyborg Substitute traces the author's unconventional coming of age with a drug-</a:t>
            </a:r>
            <a:r>
              <a:rPr lang="en-US" sz="2400" b="1" dirty="0">
                <a:latin typeface="Garamond" panose="02020404030301010803" pitchFamily="18" charset="0"/>
              </a:rPr>
              <a:t>addict</a:t>
            </a:r>
            <a:r>
              <a:rPr lang="en-US" sz="2400" dirty="0">
                <a:latin typeface="Garamond" panose="02020404030301010803" pitchFamily="18" charset="0"/>
              </a:rPr>
              <a:t> mother, an absent father and two lovingly opinionated grandparents. </a:t>
            </a:r>
          </a:p>
        </p:txBody>
      </p:sp>
      <p:cxnSp>
        <p:nvCxnSpPr>
          <p:cNvPr id="5" name="Straight Connector 4"/>
          <p:cNvCxnSpPr/>
          <p:nvPr/>
        </p:nvCxnSpPr>
        <p:spPr>
          <a:xfrm>
            <a:off x="1219200" y="914400"/>
            <a:ext cx="64770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7C26D45-569E-0240-BA40-250712A5D96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19200" y="1217758"/>
            <a:ext cx="3032924" cy="4309944"/>
          </a:xfrm>
          <a:prstGeom prst="rect">
            <a:avLst/>
          </a:prstGeom>
          <a:ln w="57150">
            <a:solidFill>
              <a:schemeClr val="tx1"/>
            </a:solidFill>
          </a:ln>
        </p:spPr>
      </p:pic>
    </p:spTree>
    <p:extLst>
      <p:ext uri="{BB962C8B-B14F-4D97-AF65-F5344CB8AC3E}">
        <p14:creationId xmlns:p14="http://schemas.microsoft.com/office/powerpoint/2010/main" val="2229678040"/>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693</TotalTime>
  <Words>955</Words>
  <Application>Microsoft Office PowerPoint</Application>
  <PresentationFormat>On-screen Show (4:3)</PresentationFormat>
  <Paragraphs>72</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Algerian</vt:lpstr>
      <vt:lpstr>Arial</vt:lpstr>
      <vt:lpstr>Arial Narrow</vt:lpstr>
      <vt:lpstr>Garamond</vt:lpstr>
      <vt:lpstr>Horizon</vt:lpstr>
      <vt:lpstr>SC Young adult  book award nominees 2020-2021 </vt:lpstr>
      <vt:lpstr>After the Shot Drops    by Randy Ribay</vt:lpstr>
      <vt:lpstr>Attucks!: Oscar Robertson and the Basketball Team That Awakened a City    by Phillip Hoose</vt:lpstr>
      <vt:lpstr>Contagion    by Erin Bowman</vt:lpstr>
      <vt:lpstr>A Curse So Dark and Lonely    by Brigid Kemmerer</vt:lpstr>
      <vt:lpstr>The Hazel Wood by Melissa Albert    </vt:lpstr>
      <vt:lpstr>Here to Stay    by Sara Farizan</vt:lpstr>
      <vt:lpstr>Heretics Anonymous    by Katie Henry</vt:lpstr>
      <vt:lpstr>Hey, Kiddo    by Jarrett J. Krosoczka</vt:lpstr>
      <vt:lpstr>I Have the Right to: A High School Survivor’s Story of Sexual Assault, Justice, and Hope    by Chessy Prout</vt:lpstr>
      <vt:lpstr>The Silence between Us    by Alison Gervais</vt:lpstr>
      <vt:lpstr>Sky in the Deep  by Adrienne Young</vt:lpstr>
      <vt:lpstr>Skyward   by Brandon Sanderson</vt:lpstr>
      <vt:lpstr>Stay Sweet    by Siobhan Vivian</vt:lpstr>
      <vt:lpstr>Stronger, Fast, and More Beautiful  by Arwen Elys Dayton</vt:lpstr>
      <vt:lpstr>Time Bomb    by Joelle Charbonneau</vt:lpstr>
      <vt:lpstr>Truly, Devious by Maureen Johnson</vt:lpstr>
      <vt:lpstr>A Very Large Expanse of Sea    by Tahereh Mafi</vt:lpstr>
      <vt:lpstr>The Waning Age    by S. E. Grove</vt:lpstr>
      <vt:lpstr>We’ll Fly Away    by Bryan Bliss</vt:lpstr>
      <vt:lpstr>What You Hide    by Natalie D. Richards</vt:lpstr>
      <vt:lpstr>PowerPoint Presentation</vt:lpstr>
      <vt:lpstr>Novelist Plus (a database at www.scdiscus.org)</vt:lpstr>
    </vt:vector>
  </TitlesOfParts>
  <Company>ACS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 Young adult  book award nominees 2016-2016</dc:title>
  <dc:creator>Heather Loy</dc:creator>
  <cp:lastModifiedBy>Jamie Gregory</cp:lastModifiedBy>
  <cp:revision>54</cp:revision>
  <cp:lastPrinted>2018-11-02T15:04:13Z</cp:lastPrinted>
  <dcterms:created xsi:type="dcterms:W3CDTF">2016-01-13T15:44:49Z</dcterms:created>
  <dcterms:modified xsi:type="dcterms:W3CDTF">2020-03-10T13:29:28Z</dcterms:modified>
</cp:coreProperties>
</file>