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9" r:id="rId15"/>
    <p:sldId id="270" r:id="rId16"/>
    <p:sldId id="271" r:id="rId17"/>
    <p:sldId id="272" r:id="rId18"/>
    <p:sldId id="273" r:id="rId19"/>
    <p:sldId id="274" r:id="rId20"/>
    <p:sldId id="276" r:id="rId21"/>
    <p:sldId id="279"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94599"/>
  </p:normalViewPr>
  <p:slideViewPr>
    <p:cSldViewPr>
      <p:cViewPr varScale="1">
        <p:scale>
          <a:sx n="106" d="100"/>
          <a:sy n="106" d="100"/>
        </p:scale>
        <p:origin x="156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1B8BAF15-BFA6-4D1F-A8EB-438E4CF2E3C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BAF15-BFA6-4D1F-A8EB-438E4CF2E3C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8BAF15-BFA6-4D1F-A8EB-438E4CF2E3C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B8BAF15-BFA6-4D1F-A8EB-438E4CF2E3C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8BAF15-BFA6-4D1F-A8EB-438E4CF2E3C1}" type="datetimeFigureOut">
              <a:rPr lang="en-US" smtClean="0"/>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B8BAF15-BFA6-4D1F-A8EB-438E4CF2E3C1}"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B8BAF15-BFA6-4D1F-A8EB-438E4CF2E3C1}" type="datetimeFigureOut">
              <a:rPr lang="en-US" smtClean="0"/>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8BAF15-BFA6-4D1F-A8EB-438E4CF2E3C1}" type="datetimeFigureOut">
              <a:rPr lang="en-US" smtClean="0"/>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BAF15-BFA6-4D1F-A8EB-438E4CF2E3C1}" type="datetimeFigureOut">
              <a:rPr lang="en-US" smtClean="0"/>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BAF15-BFA6-4D1F-A8EB-438E4CF2E3C1}"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BAF15-BFA6-4D1F-A8EB-438E4CF2E3C1}" type="datetimeFigureOut">
              <a:rPr lang="en-US" smtClean="0"/>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231F1D-4899-4FD4-A6D5-81E6696053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1B8BAF15-BFA6-4D1F-A8EB-438E4CF2E3C1}" type="datetimeFigureOut">
              <a:rPr lang="en-US" smtClean="0"/>
              <a:t>11/7/18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78231F1D-4899-4FD4-A6D5-81E66960534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3175"/>
            <a:ext cx="7772400" cy="1470025"/>
          </a:xfrm>
        </p:spPr>
        <p:txBody>
          <a:bodyPr/>
          <a:lstStyle/>
          <a:p>
            <a:r>
              <a:rPr lang="en-US" sz="4800" dirty="0">
                <a:latin typeface="Algerian" panose="04020705040A02060702" pitchFamily="82" charset="0"/>
              </a:rPr>
              <a:t>SC Young adult </a:t>
            </a:r>
            <a:br>
              <a:rPr lang="en-US" sz="4800" dirty="0">
                <a:latin typeface="Algerian" panose="04020705040A02060702" pitchFamily="82" charset="0"/>
              </a:rPr>
            </a:br>
            <a:r>
              <a:rPr lang="en-US" sz="4800" dirty="0">
                <a:latin typeface="Algerian" panose="04020705040A02060702" pitchFamily="82" charset="0"/>
              </a:rPr>
              <a:t>book award nominees</a:t>
            </a:r>
            <a:br>
              <a:rPr lang="en-US" sz="4800" dirty="0">
                <a:latin typeface="Algerian" panose="04020705040A02060702" pitchFamily="82" charset="0"/>
              </a:rPr>
            </a:br>
            <a:r>
              <a:rPr lang="en-US" sz="4800" dirty="0">
                <a:latin typeface="Algerian" panose="04020705040A02060702" pitchFamily="82" charset="0"/>
              </a:rPr>
              <a:t>2019-2020</a:t>
            </a:r>
            <a:br>
              <a:rPr lang="en-US" dirty="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055533"/>
            <a:ext cx="2410467" cy="3056952"/>
          </a:xfrm>
          <a:prstGeom prst="rect">
            <a:avLst/>
          </a:prstGeom>
        </p:spPr>
      </p:pic>
    </p:spTree>
    <p:extLst>
      <p:ext uri="{BB962C8B-B14F-4D97-AF65-F5344CB8AC3E}">
        <p14:creationId xmlns:p14="http://schemas.microsoft.com/office/powerpoint/2010/main" val="1055484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Glow    </a:t>
            </a:r>
            <a:r>
              <a:rPr lang="en-US" sz="2000" cap="none" dirty="0">
                <a:latin typeface="Garamond" panose="02020404030301010803" pitchFamily="18" charset="0"/>
              </a:rPr>
              <a:t>by Megan E. Bryant</a:t>
            </a:r>
          </a:p>
        </p:txBody>
      </p:sp>
      <p:sp>
        <p:nvSpPr>
          <p:cNvPr id="3" name="Content Placeholder 2"/>
          <p:cNvSpPr>
            <a:spLocks noGrp="1"/>
          </p:cNvSpPr>
          <p:nvPr>
            <p:ph sz="quarter" idx="13"/>
          </p:nvPr>
        </p:nvSpPr>
        <p:spPr>
          <a:xfrm>
            <a:off x="4648200" y="1001487"/>
            <a:ext cx="3733800" cy="4800600"/>
          </a:xfrm>
        </p:spPr>
        <p:txBody>
          <a:bodyPr>
            <a:noAutofit/>
          </a:bodyPr>
          <a:lstStyle/>
          <a:p>
            <a:pPr marL="0" indent="0">
              <a:buNone/>
            </a:pPr>
            <a:r>
              <a:rPr lang="en-US" sz="2400" dirty="0">
                <a:latin typeface="Garamond" panose="02020404030301010803" pitchFamily="18" charset="0"/>
              </a:rPr>
              <a:t>Discovering a series of antique paintings containing hidden glowing images, a young thrift-store aficionado investigates their origins and discovers the haunting true story of a group of young women artists, the Radium Girls, who used dangerous radioactive paint to create the world's first glow-in-the-dark products.</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15CAA9-7274-B743-AC2E-8B30ECEAEAC5}"/>
              </a:ext>
            </a:extLst>
          </p:cNvPr>
          <p:cNvPicPr>
            <a:picLocks noChangeAspect="1"/>
          </p:cNvPicPr>
          <p:nvPr/>
        </p:nvPicPr>
        <p:blipFill>
          <a:blip r:embed="rId2"/>
          <a:stretch>
            <a:fillRect/>
          </a:stretch>
        </p:blipFill>
        <p:spPr>
          <a:xfrm>
            <a:off x="1219200" y="1066800"/>
            <a:ext cx="3199026" cy="4573966"/>
          </a:xfrm>
          <a:prstGeom prst="rect">
            <a:avLst/>
          </a:prstGeom>
          <a:ln w="5080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Grit    </a:t>
            </a:r>
            <a:r>
              <a:rPr lang="en-US" sz="2000" cap="none" dirty="0">
                <a:latin typeface="Garamond" panose="02020404030301010803" pitchFamily="18" charset="0"/>
              </a:rPr>
              <a:t>by Gillian French</a:t>
            </a:r>
          </a:p>
        </p:txBody>
      </p:sp>
      <p:sp>
        <p:nvSpPr>
          <p:cNvPr id="3" name="Content Placeholder 2"/>
          <p:cNvSpPr>
            <a:spLocks noGrp="1"/>
          </p:cNvSpPr>
          <p:nvPr>
            <p:ph sz="quarter" idx="13"/>
          </p:nvPr>
        </p:nvSpPr>
        <p:spPr>
          <a:xfrm>
            <a:off x="4724400" y="1151709"/>
            <a:ext cx="3407833" cy="4724400"/>
          </a:xfrm>
        </p:spPr>
        <p:txBody>
          <a:bodyPr>
            <a:normAutofit/>
          </a:bodyPr>
          <a:lstStyle/>
          <a:p>
            <a:pPr marL="0" indent="0">
              <a:buNone/>
            </a:pPr>
            <a:r>
              <a:rPr lang="en-US" sz="2400" dirty="0">
                <a:latin typeface="Garamond" panose="02020404030301010803" pitchFamily="18" charset="0"/>
              </a:rPr>
              <a:t>Darcy, who has a reputation and is used to rumors swirling around her, wrestles with what happened the same night her friend disappeared the previous summer and struggles with the weight of the dark secret she and her cousin share.</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80D12B9-4211-C64E-9CC7-E5086AF55CF5}"/>
              </a:ext>
            </a:extLst>
          </p:cNvPr>
          <p:cNvPicPr>
            <a:picLocks noChangeAspect="1"/>
          </p:cNvPicPr>
          <p:nvPr/>
        </p:nvPicPr>
        <p:blipFill>
          <a:blip r:embed="rId2"/>
          <a:stretch>
            <a:fillRect/>
          </a:stretch>
        </p:blipFill>
        <p:spPr>
          <a:xfrm>
            <a:off x="1219200" y="1143000"/>
            <a:ext cx="3029232" cy="4572001"/>
          </a:xfrm>
          <a:prstGeom prst="rect">
            <a:avLst/>
          </a:prstGeom>
          <a:ln w="5080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I Believe in a Thing Called Love  </a:t>
            </a:r>
            <a:r>
              <a:rPr lang="en-US" sz="2000" cap="none" dirty="0">
                <a:latin typeface="Garamond" panose="02020404030301010803" pitchFamily="18" charset="0"/>
              </a:rPr>
              <a:t>by </a:t>
            </a:r>
            <a:r>
              <a:rPr lang="en-US" sz="2000" cap="none" dirty="0" err="1">
                <a:latin typeface="Garamond" panose="02020404030301010803" pitchFamily="18" charset="0"/>
              </a:rPr>
              <a:t>Maurene</a:t>
            </a:r>
            <a:r>
              <a:rPr lang="en-US" sz="2000" cap="none" dirty="0">
                <a:latin typeface="Garamond" panose="02020404030301010803" pitchFamily="18" charset="0"/>
              </a:rPr>
              <a:t> Goo</a:t>
            </a:r>
          </a:p>
        </p:txBody>
      </p:sp>
      <p:sp>
        <p:nvSpPr>
          <p:cNvPr id="3" name="Content Placeholder 2"/>
          <p:cNvSpPr>
            <a:spLocks noGrp="1"/>
          </p:cNvSpPr>
          <p:nvPr>
            <p:ph sz="quarter" idx="13"/>
          </p:nvPr>
        </p:nvSpPr>
        <p:spPr>
          <a:xfrm>
            <a:off x="4648200" y="1257300"/>
            <a:ext cx="3407833" cy="4343400"/>
          </a:xfrm>
        </p:spPr>
        <p:txBody>
          <a:bodyPr>
            <a:normAutofit/>
          </a:bodyPr>
          <a:lstStyle/>
          <a:p>
            <a:pPr marL="0" indent="0">
              <a:buNone/>
            </a:pPr>
            <a:r>
              <a:rPr lang="en-US" sz="2400" dirty="0">
                <a:latin typeface="Garamond" panose="02020404030301010803" pitchFamily="18" charset="0"/>
              </a:rPr>
              <a:t>A disaster in romance, high school senior Desi Lee decides to tackle her flirting failures by watching Korean television dramas, where the hapless heroine always seems to end up in the arms of her true love by episode ten.</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7D0A6BD-EB00-E746-A76F-77F8D465503E}"/>
              </a:ext>
            </a:extLst>
          </p:cNvPr>
          <p:cNvPicPr>
            <a:picLocks noChangeAspect="1"/>
          </p:cNvPicPr>
          <p:nvPr/>
        </p:nvPicPr>
        <p:blipFill>
          <a:blip r:embed="rId2"/>
          <a:stretch>
            <a:fillRect/>
          </a:stretch>
        </p:blipFill>
        <p:spPr>
          <a:xfrm>
            <a:off x="1219200" y="1143000"/>
            <a:ext cx="3040494" cy="4572001"/>
          </a:xfrm>
          <a:prstGeom prst="rect">
            <a:avLst/>
          </a:prstGeom>
        </p:spPr>
      </p:pic>
    </p:spTree>
    <p:extLst>
      <p:ext uri="{BB962C8B-B14F-4D97-AF65-F5344CB8AC3E}">
        <p14:creationId xmlns:p14="http://schemas.microsoft.com/office/powerpoint/2010/main" val="222967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563562"/>
          </a:xfrm>
        </p:spPr>
        <p:txBody>
          <a:bodyPr/>
          <a:lstStyle/>
          <a:p>
            <a:pPr algn="ctr"/>
            <a:r>
              <a:rPr lang="en-US" b="1" i="1" cap="none" dirty="0">
                <a:latin typeface="Garamond" panose="02020404030301010803" pitchFamily="18" charset="0"/>
              </a:rPr>
              <a:t>The Language of Thorns: </a:t>
            </a:r>
            <a:r>
              <a:rPr lang="en-US" sz="1700" b="1" i="1" cap="none" dirty="0">
                <a:latin typeface="Garamond" panose="02020404030301010803" pitchFamily="18" charset="0"/>
              </a:rPr>
              <a:t>Midnight Tales and Dangerous Magic</a:t>
            </a:r>
            <a:r>
              <a:rPr lang="en-US" b="1" i="1" cap="none" dirty="0">
                <a:latin typeface="Garamond" panose="02020404030301010803" pitchFamily="18" charset="0"/>
              </a:rPr>
              <a:t>                     </a:t>
            </a:r>
            <a:r>
              <a:rPr lang="en-US" sz="2000" cap="none" dirty="0">
                <a:latin typeface="Garamond" panose="02020404030301010803" pitchFamily="18" charset="0"/>
              </a:rPr>
              <a:t>by Leigh </a:t>
            </a:r>
            <a:r>
              <a:rPr lang="en-US" sz="2000" cap="none" dirty="0" err="1">
                <a:latin typeface="Garamond" panose="02020404030301010803" pitchFamily="18" charset="0"/>
              </a:rPr>
              <a:t>Bardugo</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145177"/>
            <a:ext cx="3407833" cy="4953000"/>
          </a:xfrm>
        </p:spPr>
        <p:txBody>
          <a:bodyPr>
            <a:normAutofit/>
          </a:bodyPr>
          <a:lstStyle/>
          <a:p>
            <a:pPr marL="0" indent="0">
              <a:buNone/>
            </a:pPr>
            <a:r>
              <a:rPr lang="en-US" sz="2400" dirty="0">
                <a:latin typeface="Garamond" panose="02020404030301010803" pitchFamily="18" charset="0"/>
              </a:rPr>
              <a:t>Travel to a world of dark bargains struck by moonlight, of haunted towns and hungry woods, of talking beasts and gingerbread golems, where a young mermaid's voice can summon deadly storms and where a river might do a lovestruck boy's bidding but only for a terrible price.</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6582AA8-15AD-6B4F-A6E3-FADD19976A64}"/>
              </a:ext>
            </a:extLst>
          </p:cNvPr>
          <p:cNvPicPr>
            <a:picLocks noChangeAspect="1"/>
          </p:cNvPicPr>
          <p:nvPr/>
        </p:nvPicPr>
        <p:blipFill>
          <a:blip r:embed="rId2"/>
          <a:stretch>
            <a:fillRect/>
          </a:stretch>
        </p:blipFill>
        <p:spPr>
          <a:xfrm>
            <a:off x="1219200" y="1143000"/>
            <a:ext cx="3061138" cy="4552462"/>
          </a:xfrm>
          <a:prstGeom prst="rect">
            <a:avLst/>
          </a:prstGeom>
          <a:ln w="50800">
            <a:solidFill>
              <a:schemeClr val="tx1"/>
            </a:solidFill>
          </a:ln>
        </p:spPr>
      </p:pic>
    </p:spTree>
    <p:extLst>
      <p:ext uri="{BB962C8B-B14F-4D97-AF65-F5344CB8AC3E}">
        <p14:creationId xmlns:p14="http://schemas.microsoft.com/office/powerpoint/2010/main" val="2636961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A List of Cages    </a:t>
            </a:r>
            <a:r>
              <a:rPr lang="en-US" sz="2000" cap="none" dirty="0">
                <a:latin typeface="Garamond" panose="02020404030301010803" pitchFamily="18" charset="0"/>
              </a:rPr>
              <a:t>by Robin Roe</a:t>
            </a:r>
          </a:p>
        </p:txBody>
      </p:sp>
      <p:sp>
        <p:nvSpPr>
          <p:cNvPr id="3" name="Content Placeholder 2"/>
          <p:cNvSpPr>
            <a:spLocks noGrp="1"/>
          </p:cNvSpPr>
          <p:nvPr>
            <p:ph sz="quarter" idx="13"/>
          </p:nvPr>
        </p:nvSpPr>
        <p:spPr>
          <a:xfrm>
            <a:off x="4724400" y="1600200"/>
            <a:ext cx="3407833" cy="4648200"/>
          </a:xfrm>
        </p:spPr>
        <p:txBody>
          <a:bodyPr>
            <a:normAutofit/>
          </a:bodyPr>
          <a:lstStyle/>
          <a:p>
            <a:pPr marL="0" indent="0">
              <a:buNone/>
            </a:pPr>
            <a:r>
              <a:rPr lang="en-US" sz="2400" dirty="0">
                <a:latin typeface="Garamond" panose="02020404030301010803" pitchFamily="18" charset="0"/>
              </a:rPr>
              <a:t>Landing a coveted elective to serve as an aide to the school psychologist, Adam, a student struggling with ADHD, is assigned to track down a troubled freshman he discovers is the foster brother he has not seen in five years.</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4E72EEC-AA6F-8C4F-A9FA-F1313C67347A}"/>
              </a:ext>
            </a:extLst>
          </p:cNvPr>
          <p:cNvPicPr>
            <a:picLocks noChangeAspect="1"/>
          </p:cNvPicPr>
          <p:nvPr/>
        </p:nvPicPr>
        <p:blipFill>
          <a:blip r:embed="rId2"/>
          <a:stretch>
            <a:fillRect/>
          </a:stretch>
        </p:blipFill>
        <p:spPr>
          <a:xfrm>
            <a:off x="1219200" y="1143000"/>
            <a:ext cx="3075644" cy="4624857"/>
          </a:xfrm>
          <a:prstGeom prst="rect">
            <a:avLst/>
          </a:prstGeom>
        </p:spPr>
      </p:pic>
    </p:spTree>
    <p:extLst>
      <p:ext uri="{BB962C8B-B14F-4D97-AF65-F5344CB8AC3E}">
        <p14:creationId xmlns:p14="http://schemas.microsoft.com/office/powerpoint/2010/main" val="222967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Long Way Down    </a:t>
            </a:r>
            <a:r>
              <a:rPr lang="en-US" sz="2000" cap="none" dirty="0">
                <a:latin typeface="Garamond" panose="02020404030301010803" pitchFamily="18" charset="0"/>
              </a:rPr>
              <a:t>by Jason Reynolds</a:t>
            </a:r>
          </a:p>
        </p:txBody>
      </p:sp>
      <p:sp>
        <p:nvSpPr>
          <p:cNvPr id="3" name="Content Placeholder 2"/>
          <p:cNvSpPr>
            <a:spLocks noGrp="1"/>
          </p:cNvSpPr>
          <p:nvPr>
            <p:ph sz="quarter" idx="13"/>
          </p:nvPr>
        </p:nvSpPr>
        <p:spPr>
          <a:xfrm>
            <a:off x="4724400" y="1066800"/>
            <a:ext cx="3407833" cy="5181600"/>
          </a:xfrm>
        </p:spPr>
        <p:txBody>
          <a:bodyPr>
            <a:normAutofit/>
          </a:bodyPr>
          <a:lstStyle/>
          <a:p>
            <a:pPr marL="0" indent="0">
              <a:buNone/>
            </a:pPr>
            <a:r>
              <a:rPr lang="en-US" sz="2400" dirty="0">
                <a:latin typeface="Garamond" panose="02020404030301010803" pitchFamily="18" charset="0"/>
              </a:rPr>
              <a:t>Driven by the secrets and vengeance that mark his street </a:t>
            </a:r>
            <a:r>
              <a:rPr lang="en-US" sz="2400" b="1" dirty="0">
                <a:latin typeface="Garamond" panose="02020404030301010803" pitchFamily="18" charset="0"/>
              </a:rPr>
              <a:t>culture</a:t>
            </a:r>
            <a:r>
              <a:rPr lang="en-US" sz="2400" dirty="0">
                <a:latin typeface="Garamond" panose="02020404030301010803" pitchFamily="18" charset="0"/>
              </a:rPr>
              <a:t>, 15-year-old Will contemplates over the course of 60 psychologically suspenseful seconds whether or not he is going to murder the person who killed his brother.</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3F11E77-F437-714E-95ED-7AA1D8184012}"/>
              </a:ext>
            </a:extLst>
          </p:cNvPr>
          <p:cNvPicPr>
            <a:picLocks noChangeAspect="1"/>
          </p:cNvPicPr>
          <p:nvPr/>
        </p:nvPicPr>
        <p:blipFill>
          <a:blip r:embed="rId2"/>
          <a:stretch>
            <a:fillRect/>
          </a:stretch>
        </p:blipFill>
        <p:spPr>
          <a:xfrm>
            <a:off x="1214846" y="1143000"/>
            <a:ext cx="3038616" cy="4586164"/>
          </a:xfrm>
          <a:prstGeom prst="rect">
            <a:avLst/>
          </a:prstGeom>
          <a:ln w="5080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One of Us Is Lying    </a:t>
            </a:r>
            <a:r>
              <a:rPr lang="en-US" sz="2000" cap="none" dirty="0">
                <a:latin typeface="Garamond" panose="02020404030301010803" pitchFamily="18" charset="0"/>
              </a:rPr>
              <a:t>by Karen M. McManus</a:t>
            </a:r>
          </a:p>
        </p:txBody>
      </p:sp>
      <p:sp>
        <p:nvSpPr>
          <p:cNvPr id="3" name="Content Placeholder 2"/>
          <p:cNvSpPr>
            <a:spLocks noGrp="1"/>
          </p:cNvSpPr>
          <p:nvPr>
            <p:ph sz="quarter" idx="13"/>
          </p:nvPr>
        </p:nvSpPr>
        <p:spPr>
          <a:xfrm>
            <a:off x="4724400" y="1143000"/>
            <a:ext cx="3407833" cy="4724400"/>
          </a:xfrm>
        </p:spPr>
        <p:txBody>
          <a:bodyPr>
            <a:normAutofit/>
          </a:bodyPr>
          <a:lstStyle/>
          <a:p>
            <a:pPr marL="0" indent="0">
              <a:buNone/>
            </a:pPr>
            <a:r>
              <a:rPr lang="en-US" sz="2400" dirty="0">
                <a:latin typeface="Garamond" panose="02020404030301010803" pitchFamily="18" charset="0"/>
              </a:rPr>
              <a:t>When one of five students in detention is found dead, his high-profile classmates—including a brainy intellectual, a popular beauty, a drug dealer on probation and an all-star athlete—are investigated and revealed to be the subjects of the victim's latest gossip postings.</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D6CF0D8-93A6-2B42-B368-23608CD9503D}"/>
              </a:ext>
            </a:extLst>
          </p:cNvPr>
          <p:cNvPicPr>
            <a:picLocks noChangeAspect="1"/>
          </p:cNvPicPr>
          <p:nvPr/>
        </p:nvPicPr>
        <p:blipFill>
          <a:blip r:embed="rId2"/>
          <a:stretch>
            <a:fillRect/>
          </a:stretch>
        </p:blipFill>
        <p:spPr>
          <a:xfrm>
            <a:off x="1172029" y="1027612"/>
            <a:ext cx="3263900" cy="4633369"/>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720"/>
            <a:ext cx="7924800" cy="563562"/>
          </a:xfrm>
        </p:spPr>
        <p:txBody>
          <a:bodyPr/>
          <a:lstStyle/>
          <a:p>
            <a:pPr algn="ctr"/>
            <a:r>
              <a:rPr lang="en-US" b="1" i="1" cap="none" dirty="0">
                <a:latin typeface="Garamond" panose="02020404030301010803" pitchFamily="18" charset="0"/>
              </a:rPr>
              <a:t>Soldier Boy </a:t>
            </a:r>
            <a:r>
              <a:rPr lang="en-US" sz="2000" cap="none" dirty="0">
                <a:latin typeface="Garamond" panose="02020404030301010803" pitchFamily="18" charset="0"/>
              </a:rPr>
              <a:t>by Keely Hutton</a:t>
            </a:r>
          </a:p>
        </p:txBody>
      </p:sp>
      <p:sp>
        <p:nvSpPr>
          <p:cNvPr id="3" name="Content Placeholder 2"/>
          <p:cNvSpPr>
            <a:spLocks noGrp="1"/>
          </p:cNvSpPr>
          <p:nvPr>
            <p:ph sz="quarter" idx="13"/>
          </p:nvPr>
        </p:nvSpPr>
        <p:spPr>
          <a:xfrm>
            <a:off x="4595949" y="1143000"/>
            <a:ext cx="4114800" cy="4648200"/>
          </a:xfrm>
        </p:spPr>
        <p:txBody>
          <a:bodyPr>
            <a:noAutofit/>
          </a:bodyPr>
          <a:lstStyle/>
          <a:p>
            <a:pPr marL="0" indent="0">
              <a:buNone/>
            </a:pPr>
            <a:r>
              <a:rPr lang="en-US" sz="2400" dirty="0">
                <a:latin typeface="Garamond" panose="02020404030301010803" pitchFamily="18" charset="0"/>
              </a:rPr>
              <a:t>Follows Ricky from 1987-1991, and Samuel in 2006, as they are abducted to serve as child-</a:t>
            </a:r>
            <a:r>
              <a:rPr lang="en-US" sz="2400" b="1" dirty="0">
                <a:latin typeface="Garamond" panose="02020404030301010803" pitchFamily="18" charset="0"/>
              </a:rPr>
              <a:t>soldiers</a:t>
            </a:r>
            <a:r>
              <a:rPr lang="en-US" sz="2400" dirty="0">
                <a:latin typeface="Garamond" panose="02020404030301010803" pitchFamily="18" charset="0"/>
              </a:rPr>
              <a:t> in Joseph </a:t>
            </a:r>
            <a:r>
              <a:rPr lang="en-US" sz="2400" dirty="0" err="1">
                <a:latin typeface="Garamond" panose="02020404030301010803" pitchFamily="18" charset="0"/>
              </a:rPr>
              <a:t>Kony's</a:t>
            </a:r>
            <a:r>
              <a:rPr lang="en-US" sz="2400" dirty="0">
                <a:latin typeface="Garamond" panose="02020404030301010803" pitchFamily="18" charset="0"/>
              </a:rPr>
              <a:t> Lord's Resistance Army in Uganda. Includes historical notes and information about Friends of Orphans, an organization founded by Ricky Richard </a:t>
            </a:r>
            <a:r>
              <a:rPr lang="en-US" sz="2400" dirty="0" err="1">
                <a:latin typeface="Garamond" panose="02020404030301010803" pitchFamily="18" charset="0"/>
              </a:rPr>
              <a:t>Anywar</a:t>
            </a:r>
            <a:r>
              <a:rPr lang="en-US" sz="2400" dirty="0">
                <a:latin typeface="Garamond" panose="02020404030301010803" pitchFamily="18" charset="0"/>
              </a:rPr>
              <a:t>, on whose life the story is partly based.</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7A9BE9B-3949-A543-A5DB-F7A76EBC50CF}"/>
              </a:ext>
            </a:extLst>
          </p:cNvPr>
          <p:cNvPicPr>
            <a:picLocks noChangeAspect="1"/>
          </p:cNvPicPr>
          <p:nvPr/>
        </p:nvPicPr>
        <p:blipFill>
          <a:blip r:embed="rId2"/>
          <a:stretch>
            <a:fillRect/>
          </a:stretch>
        </p:blipFill>
        <p:spPr>
          <a:xfrm>
            <a:off x="1219200" y="1143000"/>
            <a:ext cx="3044246" cy="4577644"/>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Spliced    </a:t>
            </a:r>
            <a:r>
              <a:rPr lang="en-US" sz="2000" cap="none" dirty="0">
                <a:latin typeface="Garamond" panose="02020404030301010803" pitchFamily="18" charset="0"/>
              </a:rPr>
              <a:t>by Jon </a:t>
            </a:r>
            <a:r>
              <a:rPr lang="en-US" sz="2000" cap="none" dirty="0" err="1">
                <a:latin typeface="Garamond" panose="02020404030301010803" pitchFamily="18" charset="0"/>
              </a:rPr>
              <a:t>McGoran</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447800"/>
            <a:ext cx="3505200" cy="4800600"/>
          </a:xfrm>
        </p:spPr>
        <p:txBody>
          <a:bodyPr>
            <a:normAutofit/>
          </a:bodyPr>
          <a:lstStyle/>
          <a:p>
            <a:pPr marL="0" indent="0">
              <a:buNone/>
            </a:pPr>
            <a:r>
              <a:rPr lang="en-US" sz="2400" dirty="0">
                <a:latin typeface="Garamond" panose="02020404030301010803" pitchFamily="18" charset="0"/>
              </a:rPr>
              <a:t>Sixteen-year-old Jimi Corcoran and Del, her genetically altered best friend, fight for survival in a near-future society that is redefining what it means to be human.</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A7D92-AC22-AE49-A44A-7A7FA2F0EB3A}"/>
              </a:ext>
            </a:extLst>
          </p:cNvPr>
          <p:cNvPicPr>
            <a:picLocks noChangeAspect="1"/>
          </p:cNvPicPr>
          <p:nvPr/>
        </p:nvPicPr>
        <p:blipFill>
          <a:blip r:embed="rId2"/>
          <a:stretch>
            <a:fillRect/>
          </a:stretch>
        </p:blipFill>
        <p:spPr>
          <a:xfrm>
            <a:off x="1219200" y="1143000"/>
            <a:ext cx="3044246" cy="4577644"/>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Strange the Dreamer    </a:t>
            </a:r>
            <a:r>
              <a:rPr lang="en-US" sz="2000" cap="none" dirty="0">
                <a:latin typeface="Garamond" panose="02020404030301010803" pitchFamily="18" charset="0"/>
              </a:rPr>
              <a:t>by </a:t>
            </a:r>
            <a:r>
              <a:rPr lang="en-US" sz="2000" cap="none" dirty="0" err="1">
                <a:latin typeface="Garamond" panose="02020404030301010803" pitchFamily="18" charset="0"/>
              </a:rPr>
              <a:t>Laini</a:t>
            </a:r>
            <a:r>
              <a:rPr lang="en-US" sz="2000" cap="none" dirty="0">
                <a:latin typeface="Garamond" panose="02020404030301010803" pitchFamily="18" charset="0"/>
              </a:rPr>
              <a:t> Taylor</a:t>
            </a:r>
          </a:p>
        </p:txBody>
      </p:sp>
      <p:sp>
        <p:nvSpPr>
          <p:cNvPr id="3" name="Content Placeholder 2"/>
          <p:cNvSpPr>
            <a:spLocks noGrp="1"/>
          </p:cNvSpPr>
          <p:nvPr>
            <p:ph sz="quarter" idx="13"/>
          </p:nvPr>
        </p:nvSpPr>
        <p:spPr>
          <a:xfrm>
            <a:off x="4724400" y="1600200"/>
            <a:ext cx="3407833" cy="4648200"/>
          </a:xfrm>
        </p:spPr>
        <p:txBody>
          <a:bodyPr>
            <a:normAutofit/>
          </a:bodyPr>
          <a:lstStyle/>
          <a:p>
            <a:pPr marL="0" indent="0">
              <a:buNone/>
            </a:pPr>
            <a:r>
              <a:rPr lang="en-US" sz="2400" dirty="0">
                <a:latin typeface="Garamond" panose="02020404030301010803" pitchFamily="18" charset="0"/>
              </a:rPr>
              <a:t>In </a:t>
            </a:r>
            <a:r>
              <a:rPr lang="en-US" sz="2400" b="1" dirty="0">
                <a:latin typeface="Garamond" panose="02020404030301010803" pitchFamily="18" charset="0"/>
              </a:rPr>
              <a:t>the</a:t>
            </a:r>
            <a:r>
              <a:rPr lang="en-US" sz="2400" dirty="0">
                <a:latin typeface="Garamond" panose="02020404030301010803" pitchFamily="18" charset="0"/>
              </a:rPr>
              <a:t> aftermath of a war between gods and men, a hero, a librarian, and a girl must battle </a:t>
            </a:r>
            <a:r>
              <a:rPr lang="en-US" sz="2400" b="1" dirty="0">
                <a:latin typeface="Garamond" panose="02020404030301010803" pitchFamily="18" charset="0"/>
              </a:rPr>
              <a:t>the</a:t>
            </a:r>
            <a:r>
              <a:rPr lang="en-US" sz="2400" dirty="0">
                <a:latin typeface="Garamond" panose="02020404030301010803" pitchFamily="18" charset="0"/>
              </a:rPr>
              <a:t> fantastical elements of a mysterious city stripped of its name.</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32C2E80-65DF-6440-8688-F5F40A81E3E0}"/>
              </a:ext>
            </a:extLst>
          </p:cNvPr>
          <p:cNvPicPr>
            <a:picLocks noChangeAspect="1"/>
          </p:cNvPicPr>
          <p:nvPr/>
        </p:nvPicPr>
        <p:blipFill>
          <a:blip r:embed="rId2"/>
          <a:stretch>
            <a:fillRect/>
          </a:stretch>
        </p:blipFill>
        <p:spPr>
          <a:xfrm>
            <a:off x="1210491" y="1143000"/>
            <a:ext cx="3048000" cy="4572000"/>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Allegedly    </a:t>
            </a:r>
            <a:r>
              <a:rPr lang="en-US" sz="2000" cap="none" dirty="0">
                <a:latin typeface="Garamond" panose="02020404030301010803" pitchFamily="18" charset="0"/>
              </a:rPr>
              <a:t>by Tiffany D. Jackson</a:t>
            </a:r>
          </a:p>
        </p:txBody>
      </p:sp>
      <p:sp>
        <p:nvSpPr>
          <p:cNvPr id="3" name="Content Placeholder 2"/>
          <p:cNvSpPr>
            <a:spLocks noGrp="1"/>
          </p:cNvSpPr>
          <p:nvPr>
            <p:ph sz="quarter" idx="13"/>
          </p:nvPr>
        </p:nvSpPr>
        <p:spPr>
          <a:xfrm>
            <a:off x="4724400" y="1066800"/>
            <a:ext cx="3407833" cy="5181600"/>
          </a:xfrm>
        </p:spPr>
        <p:txBody>
          <a:bodyPr>
            <a:normAutofit/>
          </a:bodyPr>
          <a:lstStyle/>
          <a:p>
            <a:pPr marL="0" indent="0">
              <a:buNone/>
            </a:pPr>
            <a:r>
              <a:rPr lang="en-US" sz="2400" dirty="0">
                <a:latin typeface="Garamond" panose="02020404030301010803" pitchFamily="18" charset="0"/>
              </a:rPr>
              <a:t>When Mary, a teenager living in a group home, becomes pregnant, authorities take another look at the crime for which Mary was convicted when she was nine years old.</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2F40FA0-0819-FA4E-809D-9D6C0839FF66}"/>
              </a:ext>
            </a:extLst>
          </p:cNvPr>
          <p:cNvPicPr>
            <a:picLocks noChangeAspect="1"/>
          </p:cNvPicPr>
          <p:nvPr/>
        </p:nvPicPr>
        <p:blipFill>
          <a:blip r:embed="rId2"/>
          <a:stretch>
            <a:fillRect/>
          </a:stretch>
        </p:blipFill>
        <p:spPr>
          <a:xfrm>
            <a:off x="1295400" y="1082842"/>
            <a:ext cx="3044226" cy="4594631"/>
          </a:xfrm>
          <a:prstGeom prst="rect">
            <a:avLst/>
          </a:prstGeom>
        </p:spPr>
      </p:pic>
    </p:spTree>
    <p:extLst>
      <p:ext uri="{BB962C8B-B14F-4D97-AF65-F5344CB8AC3E}">
        <p14:creationId xmlns:p14="http://schemas.microsoft.com/office/powerpoint/2010/main" val="106845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Thing I Should Have Known    </a:t>
            </a:r>
            <a:r>
              <a:rPr lang="en-US" sz="2000" cap="none" dirty="0">
                <a:latin typeface="Garamond" panose="02020404030301010803" pitchFamily="18" charset="0"/>
              </a:rPr>
              <a:t>by Claire </a:t>
            </a:r>
            <a:r>
              <a:rPr lang="en-US" sz="2000" cap="none" dirty="0" err="1">
                <a:latin typeface="Garamond" panose="02020404030301010803" pitchFamily="18" charset="0"/>
              </a:rPr>
              <a:t>LaZebnik</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371600"/>
            <a:ext cx="3407833" cy="4876800"/>
          </a:xfrm>
        </p:spPr>
        <p:txBody>
          <a:bodyPr>
            <a:normAutofit/>
          </a:bodyPr>
          <a:lstStyle/>
          <a:p>
            <a:pPr marL="0" indent="0">
              <a:buNone/>
            </a:pPr>
            <a:r>
              <a:rPr lang="en-US" sz="2400" dirty="0">
                <a:latin typeface="Garamond" panose="02020404030301010803" pitchFamily="18" charset="0"/>
              </a:rPr>
              <a:t>A popular Los Angeles teen tries to find love for her older, autistic sister.</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387EAA5-6AA2-0A4E-AC48-4F37651EAF98}"/>
              </a:ext>
            </a:extLst>
          </p:cNvPr>
          <p:cNvPicPr>
            <a:picLocks noChangeAspect="1"/>
          </p:cNvPicPr>
          <p:nvPr/>
        </p:nvPicPr>
        <p:blipFill>
          <a:blip r:embed="rId2"/>
          <a:stretch>
            <a:fillRect/>
          </a:stretch>
        </p:blipFill>
        <p:spPr>
          <a:xfrm>
            <a:off x="1219200" y="1143000"/>
            <a:ext cx="3038365" cy="4568800"/>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err="1">
                <a:latin typeface="Garamond" panose="02020404030301010803" pitchFamily="18" charset="0"/>
              </a:rPr>
              <a:t>Warcross</a:t>
            </a:r>
            <a:r>
              <a:rPr lang="en-US" b="1" i="1" cap="none" dirty="0">
                <a:latin typeface="Garamond" panose="02020404030301010803" pitchFamily="18" charset="0"/>
              </a:rPr>
              <a:t>    </a:t>
            </a:r>
            <a:r>
              <a:rPr lang="en-US" sz="2000" cap="none" dirty="0">
                <a:latin typeface="Garamond" panose="02020404030301010803" pitchFamily="18" charset="0"/>
              </a:rPr>
              <a:t>by Marie Lu</a:t>
            </a:r>
          </a:p>
        </p:txBody>
      </p:sp>
      <p:sp>
        <p:nvSpPr>
          <p:cNvPr id="3" name="Content Placeholder 2"/>
          <p:cNvSpPr>
            <a:spLocks noGrp="1"/>
          </p:cNvSpPr>
          <p:nvPr>
            <p:ph sz="quarter" idx="13"/>
          </p:nvPr>
        </p:nvSpPr>
        <p:spPr>
          <a:xfrm>
            <a:off x="4724400" y="1371600"/>
            <a:ext cx="3407833" cy="4876800"/>
          </a:xfrm>
        </p:spPr>
        <p:txBody>
          <a:bodyPr>
            <a:normAutofit/>
          </a:bodyPr>
          <a:lstStyle/>
          <a:p>
            <a:pPr marL="0" indent="0">
              <a:buNone/>
            </a:pPr>
            <a:r>
              <a:rPr lang="en-US" sz="2400" dirty="0">
                <a:latin typeface="Garamond" panose="02020404030301010803" pitchFamily="18" charset="0"/>
              </a:rPr>
              <a:t>After hacking into the </a:t>
            </a:r>
            <a:r>
              <a:rPr lang="en-US" sz="2400" dirty="0" err="1">
                <a:latin typeface="Garamond" panose="02020404030301010803" pitchFamily="18" charset="0"/>
              </a:rPr>
              <a:t>Warcross</a:t>
            </a:r>
            <a:r>
              <a:rPr lang="en-US" sz="2400" dirty="0">
                <a:latin typeface="Garamond" panose="02020404030301010803" pitchFamily="18" charset="0"/>
              </a:rPr>
              <a:t> Championships' opening game to track illegal betting, bounty hunter </a:t>
            </a:r>
            <a:r>
              <a:rPr lang="en-US" sz="2400" dirty="0" err="1">
                <a:latin typeface="Garamond" panose="02020404030301010803" pitchFamily="18" charset="0"/>
              </a:rPr>
              <a:t>Emika</a:t>
            </a:r>
            <a:r>
              <a:rPr lang="en-US" sz="2400" dirty="0">
                <a:latin typeface="Garamond" panose="02020404030301010803" pitchFamily="18" charset="0"/>
              </a:rPr>
              <a:t> Chen is asked by the game's creator to go undercover to investigate a security problem, and she uncovers a sinister plot.</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6571267-8E7B-5546-95E2-EC548630E950}"/>
              </a:ext>
            </a:extLst>
          </p:cNvPr>
          <p:cNvPicPr>
            <a:picLocks noChangeAspect="1"/>
          </p:cNvPicPr>
          <p:nvPr/>
        </p:nvPicPr>
        <p:blipFill>
          <a:blip r:embed="rId2"/>
          <a:stretch>
            <a:fillRect/>
          </a:stretch>
        </p:blipFill>
        <p:spPr>
          <a:xfrm>
            <a:off x="1143000" y="1066800"/>
            <a:ext cx="3058074" cy="4568800"/>
          </a:xfrm>
          <a:prstGeom prst="rect">
            <a:avLst/>
          </a:prstGeom>
        </p:spPr>
      </p:pic>
    </p:spTree>
    <p:extLst>
      <p:ext uri="{BB962C8B-B14F-4D97-AF65-F5344CB8AC3E}">
        <p14:creationId xmlns:p14="http://schemas.microsoft.com/office/powerpoint/2010/main" val="3718880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87775"/>
            <a:ext cx="7885113" cy="570338"/>
          </a:xfrm>
        </p:spPr>
        <p:txBody>
          <a:bodyPr/>
          <a:lstStyle/>
          <a:p>
            <a:r>
              <a:rPr lang="en-US" cap="none" dirty="0"/>
              <a:t>Novelist Plus (a database at www.scdiscus.org)</a:t>
            </a:r>
          </a:p>
        </p:txBody>
      </p:sp>
      <p:sp>
        <p:nvSpPr>
          <p:cNvPr id="5" name="Text Placeholder 4"/>
          <p:cNvSpPr>
            <a:spLocks noGrp="1"/>
          </p:cNvSpPr>
          <p:nvPr>
            <p:ph type="body" idx="1"/>
          </p:nvPr>
        </p:nvSpPr>
        <p:spPr>
          <a:xfrm>
            <a:off x="600765" y="5694836"/>
            <a:ext cx="7885113" cy="392939"/>
          </a:xfrm>
        </p:spPr>
        <p:txBody>
          <a:bodyPr/>
          <a:lstStyle/>
          <a:p>
            <a:r>
              <a:rPr lang="en-US" dirty="0"/>
              <a:t>Book summaries and images courtesy of:</a:t>
            </a:r>
          </a:p>
        </p:txBody>
      </p:sp>
      <p:sp>
        <p:nvSpPr>
          <p:cNvPr id="6" name="TextBox 5"/>
          <p:cNvSpPr txBox="1"/>
          <p:nvPr/>
        </p:nvSpPr>
        <p:spPr>
          <a:xfrm>
            <a:off x="609599" y="146366"/>
            <a:ext cx="7924800" cy="738664"/>
          </a:xfrm>
          <a:prstGeom prst="rect">
            <a:avLst/>
          </a:prstGeom>
          <a:noFill/>
        </p:spPr>
        <p:txBody>
          <a:bodyPr wrap="square" rtlCol="0">
            <a:spAutoFit/>
          </a:bodyPr>
          <a:lstStyle/>
          <a:p>
            <a:r>
              <a:rPr lang="en-US" sz="2400" dirty="0"/>
              <a:t>Thank you to the 2018-19 SC Young Adult Book Award Committee:</a:t>
            </a:r>
          </a:p>
          <a:p>
            <a:endParaRPr lang="en-US" dirty="0"/>
          </a:p>
        </p:txBody>
      </p:sp>
      <p:sp>
        <p:nvSpPr>
          <p:cNvPr id="7" name="TextBox 6"/>
          <p:cNvSpPr txBox="1"/>
          <p:nvPr/>
        </p:nvSpPr>
        <p:spPr>
          <a:xfrm>
            <a:off x="1018279" y="668846"/>
            <a:ext cx="3810000" cy="5447645"/>
          </a:xfrm>
          <a:prstGeom prst="rect">
            <a:avLst/>
          </a:prstGeom>
          <a:noFill/>
        </p:spPr>
        <p:txBody>
          <a:bodyPr wrap="square" rtlCol="0">
            <a:spAutoFit/>
          </a:bodyPr>
          <a:lstStyle/>
          <a:p>
            <a:pPr marL="285750" indent="-285750">
              <a:buFont typeface="Arial" panose="020B0604020202020204" pitchFamily="34" charset="0"/>
              <a:buChar char="•"/>
            </a:pPr>
            <a:r>
              <a:rPr lang="en-US" sz="2400" dirty="0"/>
              <a:t>Toni Anderson</a:t>
            </a:r>
          </a:p>
          <a:p>
            <a:pPr marL="285750" indent="-285750">
              <a:buFont typeface="Arial" panose="020B0604020202020204" pitchFamily="34" charset="0"/>
              <a:buChar char="•"/>
            </a:pPr>
            <a:r>
              <a:rPr lang="en-US" sz="2400" dirty="0"/>
              <a:t>Marti Brown</a:t>
            </a:r>
          </a:p>
          <a:p>
            <a:pPr marL="285750" indent="-285750">
              <a:buFont typeface="Arial" panose="020B0604020202020204" pitchFamily="34" charset="0"/>
              <a:buChar char="•"/>
            </a:pPr>
            <a:r>
              <a:rPr lang="en-US" sz="2400" dirty="0"/>
              <a:t>Kathy Carroll</a:t>
            </a:r>
          </a:p>
          <a:p>
            <a:pPr marL="285750" indent="-285750">
              <a:buFont typeface="Arial" panose="020B0604020202020204" pitchFamily="34" charset="0"/>
              <a:buChar char="•"/>
            </a:pPr>
            <a:r>
              <a:rPr lang="en-US" sz="2400" dirty="0"/>
              <a:t>Caitlin </a:t>
            </a:r>
            <a:r>
              <a:rPr lang="en-US" sz="2400" dirty="0" err="1"/>
              <a:t>Creagan</a:t>
            </a:r>
            <a:endParaRPr lang="en-US" sz="2400" dirty="0"/>
          </a:p>
          <a:p>
            <a:pPr marL="285750" indent="-285750">
              <a:buFont typeface="Arial" panose="020B0604020202020204" pitchFamily="34" charset="0"/>
              <a:buChar char="•"/>
            </a:pPr>
            <a:r>
              <a:rPr lang="en-US" sz="2400" dirty="0"/>
              <a:t>Michelle Greene (Vice Chair)</a:t>
            </a:r>
          </a:p>
          <a:p>
            <a:pPr marL="285750" indent="-285750">
              <a:buFont typeface="Arial" panose="020B0604020202020204" pitchFamily="34" charset="0"/>
              <a:buChar char="•"/>
            </a:pPr>
            <a:r>
              <a:rPr lang="en-US" sz="2400" dirty="0"/>
              <a:t>Allison Hall</a:t>
            </a:r>
          </a:p>
          <a:p>
            <a:pPr marL="285750" indent="-285750">
              <a:buFont typeface="Arial" panose="020B0604020202020204" pitchFamily="34" charset="0"/>
              <a:buChar char="•"/>
            </a:pPr>
            <a:r>
              <a:rPr lang="en-US" sz="2400" dirty="0"/>
              <a:t>Kim Hudson</a:t>
            </a:r>
          </a:p>
          <a:p>
            <a:pPr marL="285750" indent="-285750">
              <a:buFont typeface="Arial" panose="020B0604020202020204" pitchFamily="34" charset="0"/>
              <a:buChar char="•"/>
            </a:pPr>
            <a:r>
              <a:rPr lang="en-US" sz="2400" dirty="0"/>
              <a:t>Kathryn </a:t>
            </a:r>
            <a:r>
              <a:rPr lang="en-US" sz="2400" dirty="0" err="1"/>
              <a:t>Huneycutt</a:t>
            </a:r>
            <a:endParaRPr lang="en-US" sz="2400" dirty="0"/>
          </a:p>
          <a:p>
            <a:pPr marL="285750" indent="-285750">
              <a:buFont typeface="Arial" panose="020B0604020202020204" pitchFamily="34" charset="0"/>
              <a:buChar char="•"/>
            </a:pPr>
            <a:r>
              <a:rPr lang="en-US" sz="2400" dirty="0"/>
              <a:t>Mike LeRoy</a:t>
            </a:r>
          </a:p>
          <a:p>
            <a:pPr marL="285750" indent="-285750">
              <a:buFont typeface="Arial" panose="020B0604020202020204" pitchFamily="34" charset="0"/>
              <a:buChar char="•"/>
            </a:pPr>
            <a:r>
              <a:rPr lang="en-US" sz="2400" dirty="0"/>
              <a:t>Laura Lundeen</a:t>
            </a:r>
          </a:p>
          <a:p>
            <a:pPr marL="285750" indent="-285750">
              <a:buFont typeface="Arial" panose="020B0604020202020204" pitchFamily="34" charset="0"/>
              <a:buChar char="•"/>
            </a:pPr>
            <a:r>
              <a:rPr lang="en-US" sz="2400" dirty="0"/>
              <a:t>Tammy </a:t>
            </a:r>
            <a:r>
              <a:rPr lang="en-US" sz="2400" dirty="0" err="1"/>
              <a:t>McCarn</a:t>
            </a:r>
            <a:endParaRPr lang="en-US" sz="2400" dirty="0"/>
          </a:p>
          <a:p>
            <a:pPr marL="285750" indent="-285750">
              <a:buFont typeface="Arial" panose="020B0604020202020204" pitchFamily="34" charset="0"/>
              <a:buChar char="•"/>
            </a:pPr>
            <a:r>
              <a:rPr lang="en-US" sz="2400" dirty="0"/>
              <a:t>Leslie McDuffie</a:t>
            </a:r>
          </a:p>
          <a:p>
            <a:pPr marL="285750" indent="-285750">
              <a:buFont typeface="Arial" panose="020B0604020202020204" pitchFamily="34" charset="0"/>
              <a:buChar char="•"/>
            </a:pPr>
            <a:r>
              <a:rPr lang="en-US" sz="2400" dirty="0"/>
              <a:t>Marie Claire </a:t>
            </a:r>
            <a:r>
              <a:rPr lang="en-US" sz="2400" dirty="0" err="1"/>
              <a:t>Mottet</a:t>
            </a:r>
            <a:endParaRPr lang="en-US" sz="2400" dirty="0"/>
          </a:p>
          <a:p>
            <a:endParaRPr lang="en-US" dirty="0"/>
          </a:p>
          <a:p>
            <a:endParaRPr lang="en-US" dirty="0"/>
          </a:p>
        </p:txBody>
      </p:sp>
      <p:sp>
        <p:nvSpPr>
          <p:cNvPr id="8" name="TextBox 7"/>
          <p:cNvSpPr txBox="1"/>
          <p:nvPr/>
        </p:nvSpPr>
        <p:spPr>
          <a:xfrm>
            <a:off x="4953776" y="697053"/>
            <a:ext cx="3429000" cy="4801314"/>
          </a:xfrm>
          <a:prstGeom prst="rect">
            <a:avLst/>
          </a:prstGeom>
          <a:noFill/>
        </p:spPr>
        <p:txBody>
          <a:bodyPr wrap="square" rtlCol="0">
            <a:spAutoFit/>
          </a:bodyPr>
          <a:lstStyle/>
          <a:p>
            <a:pPr marL="285750" indent="-285750">
              <a:buFont typeface="Arial" panose="020B0604020202020204" pitchFamily="34" charset="0"/>
              <a:buChar char="•"/>
            </a:pPr>
            <a:r>
              <a:rPr lang="en-US" sz="2400" dirty="0"/>
              <a:t>Jessica Nuckolls</a:t>
            </a:r>
          </a:p>
          <a:p>
            <a:pPr marL="285750" indent="-285750">
              <a:buFont typeface="Arial" panose="020B0604020202020204" pitchFamily="34" charset="0"/>
              <a:buChar char="•"/>
            </a:pPr>
            <a:r>
              <a:rPr lang="en-US" sz="2400" dirty="0"/>
              <a:t>Rose Prince</a:t>
            </a:r>
          </a:p>
          <a:p>
            <a:pPr marL="285750" indent="-285750">
              <a:buFont typeface="Arial" panose="020B0604020202020204" pitchFamily="34" charset="0"/>
              <a:buChar char="•"/>
            </a:pPr>
            <a:r>
              <a:rPr lang="en-US" sz="2400" dirty="0"/>
              <a:t>Kristen </a:t>
            </a:r>
            <a:r>
              <a:rPr lang="en-US" sz="2400" dirty="0" err="1"/>
              <a:t>Rebollar</a:t>
            </a:r>
            <a:endParaRPr lang="en-US" sz="2400" dirty="0"/>
          </a:p>
          <a:p>
            <a:pPr marL="285750" indent="-285750">
              <a:buFont typeface="Arial" panose="020B0604020202020204" pitchFamily="34" charset="0"/>
              <a:buChar char="•"/>
            </a:pPr>
            <a:r>
              <a:rPr lang="en-US" sz="2400" dirty="0"/>
              <a:t>Donna Roberts (Chair)</a:t>
            </a:r>
          </a:p>
          <a:p>
            <a:pPr marL="285750" indent="-285750">
              <a:buFont typeface="Arial" panose="020B0604020202020204" pitchFamily="34" charset="0"/>
              <a:buChar char="•"/>
            </a:pPr>
            <a:r>
              <a:rPr lang="en-US" sz="2400" dirty="0"/>
              <a:t>Colette Schmidt</a:t>
            </a:r>
          </a:p>
          <a:p>
            <a:pPr marL="285750" indent="-285750">
              <a:buFont typeface="Arial" panose="020B0604020202020204" pitchFamily="34" charset="0"/>
              <a:buChar char="•"/>
            </a:pPr>
            <a:r>
              <a:rPr lang="en-US" sz="2400" dirty="0"/>
              <a:t>Keith Smith</a:t>
            </a:r>
          </a:p>
          <a:p>
            <a:pPr marL="285750" indent="-285750">
              <a:buFont typeface="Arial" panose="020B0604020202020204" pitchFamily="34" charset="0"/>
              <a:buChar char="•"/>
            </a:pPr>
            <a:r>
              <a:rPr lang="en-US" sz="2400" dirty="0"/>
              <a:t>Roxanne Spray</a:t>
            </a:r>
          </a:p>
          <a:p>
            <a:pPr marL="285750" indent="-285750">
              <a:buFont typeface="Arial" panose="020B0604020202020204" pitchFamily="34" charset="0"/>
              <a:buChar char="•"/>
            </a:pPr>
            <a:r>
              <a:rPr lang="en-US" sz="2400" dirty="0"/>
              <a:t>Donna Taylor</a:t>
            </a:r>
          </a:p>
          <a:p>
            <a:pPr marL="285750" indent="-285750">
              <a:buFont typeface="Arial" panose="020B0604020202020204" pitchFamily="34" charset="0"/>
              <a:buChar char="•"/>
            </a:pPr>
            <a:r>
              <a:rPr lang="en-US" sz="2400" dirty="0"/>
              <a:t>Candi Vaughn</a:t>
            </a:r>
          </a:p>
          <a:p>
            <a:pPr marL="285750" indent="-285750">
              <a:buFont typeface="Arial" panose="020B0604020202020204" pitchFamily="34" charset="0"/>
              <a:buChar char="•"/>
            </a:pPr>
            <a:r>
              <a:rPr lang="en-US" sz="2400" dirty="0"/>
              <a:t>Laura Ward</a:t>
            </a:r>
          </a:p>
          <a:p>
            <a:pPr marL="285750" indent="-285750">
              <a:buFont typeface="Arial" panose="020B0604020202020204" pitchFamily="34" charset="0"/>
              <a:buChar char="•"/>
            </a:pPr>
            <a:r>
              <a:rPr lang="en-US" sz="2400" dirty="0"/>
              <a:t>Lori Willis-Richards</a:t>
            </a:r>
          </a:p>
          <a:p>
            <a:pPr marL="285750" indent="-285750">
              <a:buFont typeface="Arial" panose="020B0604020202020204" pitchFamily="34" charset="0"/>
              <a:buChar char="•"/>
            </a:pPr>
            <a:r>
              <a:rPr lang="en-US" sz="2400" dirty="0"/>
              <a:t>Adina Wilson</a:t>
            </a:r>
          </a:p>
          <a:p>
            <a:endParaRPr lang="en-US" dirty="0"/>
          </a:p>
        </p:txBody>
      </p:sp>
    </p:spTree>
    <p:extLst>
      <p:ext uri="{BB962C8B-B14F-4D97-AF65-F5344CB8AC3E}">
        <p14:creationId xmlns:p14="http://schemas.microsoft.com/office/powerpoint/2010/main" val="1643682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American Street     </a:t>
            </a:r>
            <a:r>
              <a:rPr lang="en-US" sz="2000" cap="none" dirty="0">
                <a:latin typeface="Garamond" panose="02020404030301010803" pitchFamily="18" charset="0"/>
              </a:rPr>
              <a:t>by </a:t>
            </a:r>
            <a:r>
              <a:rPr lang="en-US" sz="2000" cap="none" dirty="0" err="1">
                <a:latin typeface="Garamond" panose="02020404030301010803" pitchFamily="18" charset="0"/>
              </a:rPr>
              <a:t>Ibi</a:t>
            </a:r>
            <a:r>
              <a:rPr lang="en-US" sz="2000" cap="none" dirty="0">
                <a:latin typeface="Garamond" panose="02020404030301010803" pitchFamily="18" charset="0"/>
              </a:rPr>
              <a:t> </a:t>
            </a:r>
            <a:r>
              <a:rPr lang="en-US" sz="2000" cap="none" dirty="0" err="1">
                <a:latin typeface="Garamond" panose="02020404030301010803" pitchFamily="18" charset="0"/>
              </a:rPr>
              <a:t>Zoboi</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066800"/>
            <a:ext cx="3407833" cy="4724400"/>
          </a:xfrm>
        </p:spPr>
        <p:txBody>
          <a:bodyPr>
            <a:normAutofit/>
          </a:bodyPr>
          <a:lstStyle/>
          <a:p>
            <a:pPr marL="0" indent="0">
              <a:buNone/>
            </a:pPr>
            <a:r>
              <a:rPr lang="en-US" sz="2400" dirty="0">
                <a:latin typeface="Garamond" panose="02020404030301010803" pitchFamily="18" charset="0"/>
              </a:rPr>
              <a:t>Separated from her detained mother after moving from Haiti to America, Fabiola struggles to navigate the home of her loud cousins and a new school on Detroit's gritty west side, where a surprising romance and a dangerous proposition challenge her ideas about freedom.</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5F3B53C-02D7-8B45-BB43-F3D0ECF059B7}"/>
              </a:ext>
            </a:extLst>
          </p:cNvPr>
          <p:cNvPicPr>
            <a:picLocks noChangeAspect="1"/>
          </p:cNvPicPr>
          <p:nvPr/>
        </p:nvPicPr>
        <p:blipFill>
          <a:blip r:embed="rId2"/>
          <a:stretch>
            <a:fillRect/>
          </a:stretch>
        </p:blipFill>
        <p:spPr>
          <a:xfrm>
            <a:off x="1219200" y="1066800"/>
            <a:ext cx="3047468" cy="4599525"/>
          </a:xfrm>
          <a:prstGeom prst="rect">
            <a:avLst/>
          </a:prstGeom>
        </p:spPr>
      </p:pic>
    </p:spTree>
    <p:extLst>
      <p:ext uri="{BB962C8B-B14F-4D97-AF65-F5344CB8AC3E}">
        <p14:creationId xmlns:p14="http://schemas.microsoft.com/office/powerpoint/2010/main" val="184801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Chasing King’s Killer    </a:t>
            </a:r>
            <a:r>
              <a:rPr lang="en-US" sz="2000" cap="none" dirty="0">
                <a:latin typeface="Garamond" panose="02020404030301010803" pitchFamily="18" charset="0"/>
              </a:rPr>
              <a:t>by James L. Swanson</a:t>
            </a:r>
          </a:p>
        </p:txBody>
      </p:sp>
      <p:sp>
        <p:nvSpPr>
          <p:cNvPr id="3" name="Content Placeholder 2"/>
          <p:cNvSpPr>
            <a:spLocks noGrp="1"/>
          </p:cNvSpPr>
          <p:nvPr>
            <p:ph sz="quarter" idx="13"/>
          </p:nvPr>
        </p:nvSpPr>
        <p:spPr>
          <a:xfrm>
            <a:off x="4648200" y="1021081"/>
            <a:ext cx="3407833" cy="4648200"/>
          </a:xfrm>
        </p:spPr>
        <p:txBody>
          <a:bodyPr>
            <a:normAutofit/>
          </a:bodyPr>
          <a:lstStyle/>
          <a:p>
            <a:pPr marL="0" indent="0">
              <a:buNone/>
            </a:pPr>
            <a:r>
              <a:rPr lang="en-US" sz="2400" dirty="0">
                <a:latin typeface="Garamond" panose="02020404030301010803" pitchFamily="18" charset="0"/>
              </a:rPr>
              <a:t>Offers an inside look into the lives of Martin Luther King, Jr. and his assassin, James Earl Ray, discussing the history of the time and systematically examining the assassination and its aftermath.</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DAA7DBE-A2EF-E541-AEA8-90ADA3161FE9}"/>
              </a:ext>
            </a:extLst>
          </p:cNvPr>
          <p:cNvPicPr>
            <a:picLocks noChangeAspect="1"/>
          </p:cNvPicPr>
          <p:nvPr/>
        </p:nvPicPr>
        <p:blipFill>
          <a:blip r:embed="rId2"/>
          <a:stretch>
            <a:fillRect/>
          </a:stretch>
        </p:blipFill>
        <p:spPr>
          <a:xfrm>
            <a:off x="1232263" y="1021081"/>
            <a:ext cx="3055508" cy="4594578"/>
          </a:xfrm>
          <a:prstGeom prst="rect">
            <a:avLst/>
          </a:prstGeom>
          <a:ln w="50800">
            <a:solidFill>
              <a:schemeClr val="tx1"/>
            </a:solidFill>
          </a:ln>
        </p:spPr>
      </p:pic>
    </p:spTree>
    <p:extLst>
      <p:ext uri="{BB962C8B-B14F-4D97-AF65-F5344CB8AC3E}">
        <p14:creationId xmlns:p14="http://schemas.microsoft.com/office/powerpoint/2010/main" val="2229678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Deacon Locke Went to Prom    </a:t>
            </a:r>
            <a:r>
              <a:rPr lang="en-US" sz="2000" cap="none" dirty="0">
                <a:latin typeface="Garamond" panose="02020404030301010803" pitchFamily="18" charset="0"/>
              </a:rPr>
              <a:t>by Brian </a:t>
            </a:r>
            <a:r>
              <a:rPr lang="en-US" sz="2000" cap="none" dirty="0" err="1">
                <a:latin typeface="Garamond" panose="02020404030301010803" pitchFamily="18" charset="0"/>
              </a:rPr>
              <a:t>Katcher</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066800"/>
            <a:ext cx="3505200" cy="5181600"/>
          </a:xfrm>
        </p:spPr>
        <p:txBody>
          <a:bodyPr>
            <a:normAutofit/>
          </a:bodyPr>
          <a:lstStyle/>
          <a:p>
            <a:pPr marL="0" indent="0">
              <a:buNone/>
            </a:pPr>
            <a:r>
              <a:rPr lang="en-US" sz="2400" dirty="0">
                <a:latin typeface="Garamond" panose="02020404030301010803" pitchFamily="18" charset="0"/>
              </a:rPr>
              <a:t>The love life of an awkward teen takes an unforgettable turn after he brings his grandmother to prom in this funny, offbeat, and smile-inducing contemporary romance that is pitch perfect for fans of Jesse Andrews and Robyn Schneider.</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6AB8184-6A3B-8643-8808-E8F9DA42879C}"/>
              </a:ext>
            </a:extLst>
          </p:cNvPr>
          <p:cNvPicPr>
            <a:picLocks noChangeAspect="1"/>
          </p:cNvPicPr>
          <p:nvPr/>
        </p:nvPicPr>
        <p:blipFill>
          <a:blip r:embed="rId2"/>
          <a:stretch>
            <a:fillRect/>
          </a:stretch>
        </p:blipFill>
        <p:spPr>
          <a:xfrm>
            <a:off x="1219200" y="1066800"/>
            <a:ext cx="3067050" cy="4663754"/>
          </a:xfrm>
          <a:prstGeom prst="rect">
            <a:avLst/>
          </a:prstGeom>
        </p:spPr>
      </p:pic>
    </p:spTree>
    <p:extLst>
      <p:ext uri="{BB962C8B-B14F-4D97-AF65-F5344CB8AC3E}">
        <p14:creationId xmlns:p14="http://schemas.microsoft.com/office/powerpoint/2010/main" val="222967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7924800" cy="563562"/>
          </a:xfrm>
        </p:spPr>
        <p:txBody>
          <a:bodyPr/>
          <a:lstStyle/>
          <a:p>
            <a:pPr algn="ctr"/>
            <a:r>
              <a:rPr lang="en-US" b="1" i="1" cap="none" dirty="0">
                <a:latin typeface="Garamond" panose="02020404030301010803" pitchFamily="18" charset="0"/>
              </a:rPr>
              <a:t>Dear Martin</a:t>
            </a:r>
            <a:r>
              <a:rPr lang="en-US" sz="2000" b="1" i="1" cap="none" dirty="0">
                <a:latin typeface="Garamond" panose="02020404030301010803" pitchFamily="18" charset="0"/>
              </a:rPr>
              <a:t> </a:t>
            </a:r>
            <a:r>
              <a:rPr lang="en-US" sz="2000" cap="none" dirty="0">
                <a:latin typeface="Garamond" panose="02020404030301010803" pitchFamily="18" charset="0"/>
              </a:rPr>
              <a:t>by </a:t>
            </a:r>
            <a:r>
              <a:rPr lang="en-US" sz="2000" cap="none" dirty="0" err="1">
                <a:latin typeface="Garamond" panose="02020404030301010803" pitchFamily="18" charset="0"/>
              </a:rPr>
              <a:t>Nic</a:t>
            </a:r>
            <a:r>
              <a:rPr lang="en-US" sz="2000" cap="none" dirty="0">
                <a:latin typeface="Garamond" panose="02020404030301010803" pitchFamily="18" charset="0"/>
              </a:rPr>
              <a:t> Stone	   </a:t>
            </a:r>
          </a:p>
        </p:txBody>
      </p:sp>
      <p:sp>
        <p:nvSpPr>
          <p:cNvPr id="3" name="Content Placeholder 2"/>
          <p:cNvSpPr>
            <a:spLocks noGrp="1"/>
          </p:cNvSpPr>
          <p:nvPr>
            <p:ph sz="quarter" idx="13"/>
          </p:nvPr>
        </p:nvSpPr>
        <p:spPr>
          <a:xfrm>
            <a:off x="4724400" y="1371600"/>
            <a:ext cx="3581400" cy="4876800"/>
          </a:xfrm>
        </p:spPr>
        <p:txBody>
          <a:bodyPr>
            <a:normAutofit/>
          </a:bodyPr>
          <a:lstStyle/>
          <a:p>
            <a:pPr marL="0" indent="0">
              <a:buNone/>
            </a:pPr>
            <a:r>
              <a:rPr lang="en-US" sz="2400" dirty="0">
                <a:latin typeface="Garamond" panose="02020404030301010803" pitchFamily="18" charset="0"/>
              </a:rPr>
              <a:t>Writing letters to the late Dr. Martin Luther King Jr., seventeen-year-old college-bound </a:t>
            </a:r>
            <a:r>
              <a:rPr lang="en-US" sz="2400" dirty="0" err="1">
                <a:latin typeface="Garamond" panose="02020404030301010803" pitchFamily="18" charset="0"/>
              </a:rPr>
              <a:t>Justyce</a:t>
            </a:r>
            <a:r>
              <a:rPr lang="en-US" sz="2400" dirty="0">
                <a:latin typeface="Garamond" panose="02020404030301010803" pitchFamily="18" charset="0"/>
              </a:rPr>
              <a:t> McAllister struggles to face the reality of race relations today and how they are shaping him.</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56F1EA6-F395-5E4B-84A4-E98D20F430A1}"/>
              </a:ext>
            </a:extLst>
          </p:cNvPr>
          <p:cNvPicPr>
            <a:picLocks noChangeAspect="1"/>
          </p:cNvPicPr>
          <p:nvPr/>
        </p:nvPicPr>
        <p:blipFill>
          <a:blip r:embed="rId2"/>
          <a:stretch>
            <a:fillRect/>
          </a:stretch>
        </p:blipFill>
        <p:spPr>
          <a:xfrm>
            <a:off x="1210491" y="1066800"/>
            <a:ext cx="3060435" cy="4601987"/>
          </a:xfrm>
          <a:prstGeom prst="rect">
            <a:avLst/>
          </a:prstGeom>
        </p:spPr>
      </p:pic>
    </p:spTree>
    <p:extLst>
      <p:ext uri="{BB962C8B-B14F-4D97-AF65-F5344CB8AC3E}">
        <p14:creationId xmlns:p14="http://schemas.microsoft.com/office/powerpoint/2010/main" val="2229678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Dreamland Burning    </a:t>
            </a:r>
            <a:r>
              <a:rPr lang="en-US" sz="2000" cap="none" dirty="0">
                <a:latin typeface="Garamond" panose="02020404030301010803" pitchFamily="18" charset="0"/>
              </a:rPr>
              <a:t>by Jennifer Latham</a:t>
            </a:r>
          </a:p>
        </p:txBody>
      </p:sp>
      <p:sp>
        <p:nvSpPr>
          <p:cNvPr id="3" name="Content Placeholder 2"/>
          <p:cNvSpPr>
            <a:spLocks noGrp="1"/>
          </p:cNvSpPr>
          <p:nvPr>
            <p:ph sz="quarter" idx="13"/>
          </p:nvPr>
        </p:nvSpPr>
        <p:spPr>
          <a:xfrm>
            <a:off x="4724400" y="1219200"/>
            <a:ext cx="3810000" cy="5029200"/>
          </a:xfrm>
        </p:spPr>
        <p:txBody>
          <a:bodyPr>
            <a:normAutofit/>
          </a:bodyPr>
          <a:lstStyle/>
          <a:p>
            <a:pPr marL="0" indent="0">
              <a:buNone/>
            </a:pPr>
            <a:r>
              <a:rPr lang="en-US" sz="2400" dirty="0">
                <a:latin typeface="Garamond" panose="02020404030301010803" pitchFamily="18" charset="0"/>
              </a:rPr>
              <a:t>When Rowan finds a skeleton on her family's property, investigating the brutal, century-old murder leads to painful discoveries about the past. Alternating chapters tell the story of William, another teen grappling with the racial firestorm leading up to the 1921 Tulsa race riot, providing some clues to the mystery.</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67BD7B6-022A-0244-8A54-301337A83837}"/>
              </a:ext>
            </a:extLst>
          </p:cNvPr>
          <p:cNvPicPr>
            <a:picLocks noChangeAspect="1"/>
          </p:cNvPicPr>
          <p:nvPr/>
        </p:nvPicPr>
        <p:blipFill>
          <a:blip r:embed="rId2"/>
          <a:stretch>
            <a:fillRect/>
          </a:stretch>
        </p:blipFill>
        <p:spPr>
          <a:xfrm>
            <a:off x="1219200" y="1066800"/>
            <a:ext cx="3009900" cy="4572000"/>
          </a:xfrm>
          <a:prstGeom prst="rect">
            <a:avLst/>
          </a:prstGeom>
          <a:ln w="50800">
            <a:solidFill>
              <a:srgbClr val="FFFFFF"/>
            </a:solidFill>
          </a:ln>
        </p:spPr>
      </p:pic>
    </p:spTree>
    <p:extLst>
      <p:ext uri="{BB962C8B-B14F-4D97-AF65-F5344CB8AC3E}">
        <p14:creationId xmlns:p14="http://schemas.microsoft.com/office/powerpoint/2010/main" val="222967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Everything All at Once    </a:t>
            </a:r>
            <a:r>
              <a:rPr lang="en-US" sz="2000" cap="none" dirty="0">
                <a:latin typeface="Garamond" panose="02020404030301010803" pitchFamily="18" charset="0"/>
              </a:rPr>
              <a:t>by Katrina Leno</a:t>
            </a:r>
          </a:p>
        </p:txBody>
      </p:sp>
      <p:sp>
        <p:nvSpPr>
          <p:cNvPr id="3" name="Content Placeholder 2"/>
          <p:cNvSpPr>
            <a:spLocks noGrp="1"/>
          </p:cNvSpPr>
          <p:nvPr>
            <p:ph sz="quarter" idx="13"/>
          </p:nvPr>
        </p:nvSpPr>
        <p:spPr>
          <a:xfrm>
            <a:off x="4724400" y="1371600"/>
            <a:ext cx="3407833" cy="4876800"/>
          </a:xfrm>
        </p:spPr>
        <p:txBody>
          <a:bodyPr>
            <a:normAutofit/>
          </a:bodyPr>
          <a:lstStyle/>
          <a:p>
            <a:pPr marL="0" indent="0">
              <a:buNone/>
            </a:pPr>
            <a:r>
              <a:rPr lang="en-US" sz="2400" dirty="0">
                <a:latin typeface="Garamond" panose="02020404030301010803" pitchFamily="18" charset="0"/>
              </a:rPr>
              <a:t>When her struggles with anxiety worsen in the aftermath of a family death, Lottie is bequeathed a series of letters from her late aunt, a best-selling author, who leaves instructions to help Lottie overcome her fears and explore her own literary voice.</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A789DCD-2EBA-AD47-882F-B5524821AE54}"/>
              </a:ext>
            </a:extLst>
          </p:cNvPr>
          <p:cNvPicPr>
            <a:picLocks noChangeAspect="1"/>
          </p:cNvPicPr>
          <p:nvPr/>
        </p:nvPicPr>
        <p:blipFill>
          <a:blip r:embed="rId2"/>
          <a:stretch>
            <a:fillRect/>
          </a:stretch>
        </p:blipFill>
        <p:spPr>
          <a:xfrm>
            <a:off x="1219200" y="1143000"/>
            <a:ext cx="3051325" cy="4521307"/>
          </a:xfrm>
          <a:prstGeom prst="rect">
            <a:avLst/>
          </a:prstGeom>
        </p:spPr>
      </p:pic>
    </p:spTree>
    <p:extLst>
      <p:ext uri="{BB962C8B-B14F-4D97-AF65-F5344CB8AC3E}">
        <p14:creationId xmlns:p14="http://schemas.microsoft.com/office/powerpoint/2010/main" val="222967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563562"/>
          </a:xfrm>
        </p:spPr>
        <p:txBody>
          <a:bodyPr/>
          <a:lstStyle/>
          <a:p>
            <a:pPr algn="ctr"/>
            <a:r>
              <a:rPr lang="en-US" b="1" i="1" cap="none" dirty="0">
                <a:latin typeface="Garamond" panose="02020404030301010803" pitchFamily="18" charset="0"/>
              </a:rPr>
              <a:t>Far from the Tree    </a:t>
            </a:r>
            <a:r>
              <a:rPr lang="en-US" sz="2000" cap="none" dirty="0">
                <a:latin typeface="Garamond" panose="02020404030301010803" pitchFamily="18" charset="0"/>
              </a:rPr>
              <a:t>by Robin </a:t>
            </a:r>
            <a:r>
              <a:rPr lang="en-US" sz="2000" cap="none" dirty="0" err="1">
                <a:latin typeface="Garamond" panose="02020404030301010803" pitchFamily="18" charset="0"/>
              </a:rPr>
              <a:t>Benway</a:t>
            </a:r>
            <a:endParaRPr lang="en-US" sz="2000" cap="none" dirty="0">
              <a:latin typeface="Garamond" panose="02020404030301010803" pitchFamily="18" charset="0"/>
            </a:endParaRPr>
          </a:p>
        </p:txBody>
      </p:sp>
      <p:sp>
        <p:nvSpPr>
          <p:cNvPr id="3" name="Content Placeholder 2"/>
          <p:cNvSpPr>
            <a:spLocks noGrp="1"/>
          </p:cNvSpPr>
          <p:nvPr>
            <p:ph sz="quarter" idx="13"/>
          </p:nvPr>
        </p:nvSpPr>
        <p:spPr>
          <a:xfrm>
            <a:off x="4724400" y="1219200"/>
            <a:ext cx="3407833" cy="5029200"/>
          </a:xfrm>
        </p:spPr>
        <p:txBody>
          <a:bodyPr>
            <a:normAutofit/>
          </a:bodyPr>
          <a:lstStyle/>
          <a:p>
            <a:pPr marL="0" indent="0">
              <a:buNone/>
            </a:pPr>
            <a:r>
              <a:rPr lang="en-US" sz="2400" dirty="0">
                <a:latin typeface="Garamond" panose="02020404030301010803" pitchFamily="18" charset="0"/>
              </a:rPr>
              <a:t>Feeling incomplete as an adopted child after placing her own baby up for adoption, teen Grace tracks down her biological siblings and finds herself struggling with the dynamics of being a middle child between an embittered older brother and an outspoken younger sister.</a:t>
            </a:r>
          </a:p>
        </p:txBody>
      </p:sp>
      <p:cxnSp>
        <p:nvCxnSpPr>
          <p:cNvPr id="5" name="Straight Connector 4"/>
          <p:cNvCxnSpPr/>
          <p:nvPr/>
        </p:nvCxnSpPr>
        <p:spPr>
          <a:xfrm>
            <a:off x="1219200" y="914400"/>
            <a:ext cx="6477000" cy="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7C26D45-569E-0240-BA40-250712A5D963}"/>
              </a:ext>
            </a:extLst>
          </p:cNvPr>
          <p:cNvPicPr>
            <a:picLocks noChangeAspect="1"/>
          </p:cNvPicPr>
          <p:nvPr/>
        </p:nvPicPr>
        <p:blipFill>
          <a:blip r:embed="rId2"/>
          <a:stretch>
            <a:fillRect/>
          </a:stretch>
        </p:blipFill>
        <p:spPr>
          <a:xfrm>
            <a:off x="1219200" y="1066800"/>
            <a:ext cx="3032924" cy="4611861"/>
          </a:xfrm>
          <a:prstGeom prst="rect">
            <a:avLst/>
          </a:prstGeom>
        </p:spPr>
      </p:pic>
    </p:spTree>
    <p:extLst>
      <p:ext uri="{BB962C8B-B14F-4D97-AF65-F5344CB8AC3E}">
        <p14:creationId xmlns:p14="http://schemas.microsoft.com/office/powerpoint/2010/main" val="2229678040"/>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511</TotalTime>
  <Words>815</Words>
  <Application>Microsoft Macintosh PowerPoint</Application>
  <PresentationFormat>On-screen Show (4:3)</PresentationFormat>
  <Paragraphs>69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Algerian</vt:lpstr>
      <vt:lpstr>Arial</vt:lpstr>
      <vt:lpstr>Arial Narrow</vt:lpstr>
      <vt:lpstr>Garamond</vt:lpstr>
      <vt:lpstr>Horizon</vt:lpstr>
      <vt:lpstr>SC Young adult  book award nominees 2019-2020 </vt:lpstr>
      <vt:lpstr>Allegedly    by Tiffany D. Jackson</vt:lpstr>
      <vt:lpstr>American Street     by Ibi Zoboi</vt:lpstr>
      <vt:lpstr>Chasing King’s Killer    by James L. Swanson</vt:lpstr>
      <vt:lpstr>Deacon Locke Went to Prom    by Brian Katcher</vt:lpstr>
      <vt:lpstr>Dear Martin by Nic Stone    </vt:lpstr>
      <vt:lpstr>Dreamland Burning    by Jennifer Latham</vt:lpstr>
      <vt:lpstr>Everything All at Once    by Katrina Leno</vt:lpstr>
      <vt:lpstr>Far from the Tree    by Robin Benway</vt:lpstr>
      <vt:lpstr>Glow    by Megan E. Bryant</vt:lpstr>
      <vt:lpstr>Grit    by Gillian French</vt:lpstr>
      <vt:lpstr>I Believe in a Thing Called Love  by Maurene Goo</vt:lpstr>
      <vt:lpstr>The Language of Thorns: Midnight Tales and Dangerous Magic                     by Leigh Bardugo</vt:lpstr>
      <vt:lpstr>A List of Cages    by Robin Roe</vt:lpstr>
      <vt:lpstr>Long Way Down    by Jason Reynolds</vt:lpstr>
      <vt:lpstr>One of Us Is Lying    by Karen M. McManus</vt:lpstr>
      <vt:lpstr>Soldier Boy by Keely Hutton</vt:lpstr>
      <vt:lpstr>Spliced    by Jon McGoran</vt:lpstr>
      <vt:lpstr>Strange the Dreamer    by Laini Taylor</vt:lpstr>
      <vt:lpstr>Thing I Should Have Known    by Claire LaZebnik</vt:lpstr>
      <vt:lpstr>Warcross    by Marie Lu</vt:lpstr>
      <vt:lpstr>Novelist Plus (a database at www.scdiscus.org)</vt:lpstr>
    </vt:vector>
  </TitlesOfParts>
  <Company>ACS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Young adult  book award nominees 2016-2016</dc:title>
  <dc:creator>Heather Loy</dc:creator>
  <cp:lastModifiedBy>Microsoft Office User</cp:lastModifiedBy>
  <cp:revision>38</cp:revision>
  <cp:lastPrinted>2018-11-02T15:04:13Z</cp:lastPrinted>
  <dcterms:created xsi:type="dcterms:W3CDTF">2016-01-13T15:44:49Z</dcterms:created>
  <dcterms:modified xsi:type="dcterms:W3CDTF">2018-11-07T16:33:27Z</dcterms:modified>
</cp:coreProperties>
</file>