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7"/>
  </p:notesMasterIdLst>
  <p:handoutMasterIdLst>
    <p:handoutMasterId r:id="rId28"/>
  </p:handoutMasterIdLst>
  <p:sldIdLst>
    <p:sldId id="257" r:id="rId5"/>
    <p:sldId id="262" r:id="rId6"/>
    <p:sldId id="263" r:id="rId7"/>
    <p:sldId id="264" r:id="rId8"/>
    <p:sldId id="265" r:id="rId9"/>
    <p:sldId id="282"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704" autoAdjust="0"/>
  </p:normalViewPr>
  <p:slideViewPr>
    <p:cSldViewPr snapToGrid="0">
      <p:cViewPr varScale="1">
        <p:scale>
          <a:sx n="74" d="100"/>
          <a:sy n="74" d="100"/>
        </p:scale>
        <p:origin x="84" y="216"/>
      </p:cViewPr>
      <p:guideLst/>
    </p:cSldViewPr>
  </p:slideViewPr>
  <p:notesTextViewPr>
    <p:cViewPr>
      <p:scale>
        <a:sx n="1" d="1"/>
        <a:sy n="1" d="1"/>
      </p:scale>
      <p:origin x="0" y="0"/>
    </p:cViewPr>
  </p:notesTextViewPr>
  <p:notesViewPr>
    <p:cSldViewPr snapToGrid="0" showGuides="1">
      <p:cViewPr varScale="1">
        <p:scale>
          <a:sx n="79" d="100"/>
          <a:sy n="79" d="100"/>
        </p:scale>
        <p:origin x="23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DC2751-278C-4682-9C3F-0FF7B4FCFAE7}" type="datetimeFigureOut">
              <a:rPr lang="en-US" smtClean="0"/>
              <a:t>11/7/2018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E286890-466E-41CD-A28A-B1EBDF22CA33}" type="slidenum">
              <a:rPr lang="en-US" smtClean="0"/>
              <a:t>‹#›</a:t>
            </a:fld>
            <a:endParaRPr lang="en-US" dirty="0"/>
          </a:p>
        </p:txBody>
      </p:sp>
    </p:spTree>
    <p:extLst>
      <p:ext uri="{BB962C8B-B14F-4D97-AF65-F5344CB8AC3E}">
        <p14:creationId xmlns:p14="http://schemas.microsoft.com/office/powerpoint/2010/main" val="1586294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FF0845-D09E-4AF9-9623-EA7EA0297EF3}" type="datetimeFigureOut">
              <a:rPr lang="en-US" smtClean="0"/>
              <a:t>11/7/2018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7CD11A-EED3-40CE-98A3-28FEE84867B3}" type="slidenum">
              <a:rPr lang="en-US" smtClean="0"/>
              <a:t>‹#›</a:t>
            </a:fld>
            <a:endParaRPr lang="en-US" dirty="0"/>
          </a:p>
        </p:txBody>
      </p:sp>
    </p:spTree>
    <p:extLst>
      <p:ext uri="{BB962C8B-B14F-4D97-AF65-F5344CB8AC3E}">
        <p14:creationId xmlns:p14="http://schemas.microsoft.com/office/powerpoint/2010/main" val="199576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7CD11A-EED3-40CE-98A3-28FEE84867B3}" type="slidenum">
              <a:rPr lang="en-US" smtClean="0"/>
              <a:t>1</a:t>
            </a:fld>
            <a:endParaRPr lang="en-US" dirty="0"/>
          </a:p>
        </p:txBody>
      </p:sp>
    </p:spTree>
    <p:extLst>
      <p:ext uri="{BB962C8B-B14F-4D97-AF65-F5344CB8AC3E}">
        <p14:creationId xmlns:p14="http://schemas.microsoft.com/office/powerpoint/2010/main" val="24911602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inv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solidFill>
                  <a:schemeClr val="tx2">
                    <a:lumMod val="20000"/>
                    <a:lumOff val="80000"/>
                  </a:schemeClr>
                </a:solidFill>
              </a:defRPr>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09693A-2307-4FDC-9539-08DC9083DDED}" type="datetime1">
              <a:rPr lang="en-US" smtClean="0"/>
              <a:t>11/7/2018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2819406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hasCustomPrompt="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0011EA7-B10E-4739-92FE-8993461CC0B7}" type="datetime1">
              <a:rPr lang="en-US" smtClean="0"/>
              <a:t>11/7/2018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4079542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91661"/>
            <a:ext cx="2628900" cy="490903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691661"/>
            <a:ext cx="7734300" cy="490903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5DC13F-2D2A-49BA-966D-6530A12E7C15}" type="datetime1">
              <a:rPr lang="en-US" smtClean="0"/>
              <a:t>11/7/2018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179250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hasCustomPrompt="1"/>
          </p:nvPr>
        </p:nvSpPr>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320E1C1-C26F-4479-A8BD-144B4C139DA5}" type="datetime1">
              <a:rPr lang="en-US" smtClean="0"/>
              <a:t>11/7/2018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2361943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709738"/>
            <a:ext cx="10515600" cy="2862262"/>
          </a:xfrm>
        </p:spPr>
        <p:txBody>
          <a:bodyPr anchor="b"/>
          <a:lstStyle>
            <a:lvl1pPr>
              <a:lnSpc>
                <a:spcPct val="100000"/>
              </a:lnSpc>
              <a:defRPr sz="6000"/>
            </a:lvl1pPr>
          </a:lstStyle>
          <a:p>
            <a:r>
              <a:rPr lang="en-US" smtClean="0"/>
              <a:t>Click to edit Master title style</a:t>
            </a:r>
            <a:endParaRPr lang="en-US"/>
          </a:p>
        </p:txBody>
      </p:sp>
      <p:sp>
        <p:nvSpPr>
          <p:cNvPr id="3" name="Text Placeholder 2"/>
          <p:cNvSpPr>
            <a:spLocks noGrp="1"/>
          </p:cNvSpPr>
          <p:nvPr>
            <p:ph type="body" idx="1"/>
          </p:nvPr>
        </p:nvSpPr>
        <p:spPr>
          <a:xfrm>
            <a:off x="457200" y="4589463"/>
            <a:ext cx="10515600" cy="1500187"/>
          </a:xfrm>
        </p:spPr>
        <p:txBody>
          <a:bodyPr/>
          <a:lstStyle>
            <a:lvl1pPr marL="0" indent="0">
              <a:buNone/>
              <a:defRPr sz="2400" b="1">
                <a:solidFill>
                  <a:schemeClr val="tx2">
                    <a:lumMod val="50000"/>
                  </a:schemeClr>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p>
            <a:fld id="{BF519E61-C2D6-49AB-83F2-8FC9FEFBDAFD}" type="datetime1">
              <a:rPr lang="en-US" smtClean="0"/>
              <a:t>11/7/2018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2731272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hasCustomPrompt="1"/>
          </p:nvPr>
        </p:nvSpPr>
        <p:spPr>
          <a:xfrm>
            <a:off x="457200" y="1825625"/>
            <a:ext cx="4892040" cy="4351338"/>
          </a:xfrm>
        </p:spPr>
        <p:txBody>
          <a:bodyPr vert="horz" lIns="91440" tIns="45720" rIns="91440" bIns="45720" rtlCol="0">
            <a:normAutofit/>
          </a:bodyPr>
          <a:lstStyle>
            <a:lvl1pPr>
              <a:defRPr lang="en-US" baseline="0" noProof="0" dirty="0" smtClean="0">
                <a:solidFill>
                  <a:schemeClr val="bg1"/>
                </a:solidFill>
              </a:defRPr>
            </a:lvl1pPr>
            <a:lvl2pPr>
              <a:defRPr lang="en-US" baseline="0" noProof="0" dirty="0" smtClean="0">
                <a:solidFill>
                  <a:schemeClr val="bg1"/>
                </a:solidFill>
              </a:defRPr>
            </a:lvl2pPr>
            <a:lvl3pPr>
              <a:defRPr lang="en-US" baseline="0" noProof="0" dirty="0" smtClean="0">
                <a:solidFill>
                  <a:schemeClr val="bg1"/>
                </a:solidFill>
              </a:defRPr>
            </a:lvl3pPr>
            <a:lvl4pPr>
              <a:defRPr lang="en-US" baseline="0" noProof="0" dirty="0" smtClean="0">
                <a:solidFill>
                  <a:schemeClr val="bg1"/>
                </a:solidFill>
              </a:defRPr>
            </a:lvl4pPr>
            <a:lvl5pPr>
              <a:defRPr lang="en-US" baseline="0" noProof="0" dirty="0" smtClean="0">
                <a:solidFill>
                  <a:schemeClr val="bg1"/>
                </a:solidFill>
              </a:defRPr>
            </a:lvl5pPr>
            <a:lvl6pPr>
              <a:defRPr sz="1800"/>
            </a:lvl6pPr>
            <a:lvl7pPr>
              <a:defRPr sz="1800"/>
            </a:lvl7pPr>
            <a:lvl8pPr>
              <a:defRPr sz="1800"/>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4" name="Content Placeholder 3"/>
          <p:cNvSpPr>
            <a:spLocks noGrp="1"/>
          </p:cNvSpPr>
          <p:nvPr>
            <p:ph sz="half" idx="2" hasCustomPrompt="1"/>
          </p:nvPr>
        </p:nvSpPr>
        <p:spPr>
          <a:xfrm>
            <a:off x="5650524" y="1825625"/>
            <a:ext cx="4892040" cy="4351338"/>
          </a:xfrm>
        </p:spPr>
        <p:txBody>
          <a:bodyPr vert="horz" lIns="91440" tIns="45720" rIns="91440" bIns="45720" rtlCol="0">
            <a:normAutofit/>
          </a:bodyPr>
          <a:lstStyle>
            <a:lvl1pPr>
              <a:defRPr lang="en-US" dirty="0" smtClean="0"/>
            </a:lvl1pPr>
            <a:lvl2pPr>
              <a:defRPr lang="en-US" dirty="0" smtClean="0"/>
            </a:lvl2pPr>
            <a:lvl3pPr>
              <a:defRPr lang="en-US" dirty="0" smtClean="0"/>
            </a:lvl3pPr>
            <a:lvl4pPr>
              <a:defRPr lang="en-US" dirty="0" smtClean="0"/>
            </a:lvl4pPr>
            <a:lvl5pPr>
              <a:defRPr lang="en-US" noProof="0" dirty="0" smtClean="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5" name="Date Placeholder 4"/>
          <p:cNvSpPr>
            <a:spLocks noGrp="1"/>
          </p:cNvSpPr>
          <p:nvPr>
            <p:ph type="dt" sz="half" idx="10"/>
          </p:nvPr>
        </p:nvSpPr>
        <p:spPr/>
        <p:txBody>
          <a:bodyPr/>
          <a:lstStyle/>
          <a:p>
            <a:fld id="{047BE74F-367A-4D3C-8AA7-FA60CCA05EAE}" type="datetime1">
              <a:rPr lang="en-US" smtClean="0"/>
              <a:t>11/7/2018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4183930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39150"/>
            <a:ext cx="10094976" cy="115214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57200" y="1828800"/>
            <a:ext cx="489204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hasCustomPrompt="1"/>
          </p:nvPr>
        </p:nvSpPr>
        <p:spPr>
          <a:xfrm>
            <a:off x="457200" y="2498723"/>
            <a:ext cx="4892040" cy="3101977"/>
          </a:xfrm>
        </p:spPr>
        <p:txBody>
          <a:bodyPr vert="horz" lIns="91440" tIns="45720" rIns="91440" bIns="45720" rtlCol="0">
            <a:normAutofit/>
          </a:bodyPr>
          <a:lstStyle>
            <a:lvl1pPr>
              <a:defRPr lang="en-US" dirty="0" smtClean="0"/>
            </a:lvl1pPr>
            <a:lvl2pPr>
              <a:defRPr lang="en-US" dirty="0" smtClean="0"/>
            </a:lvl2pPr>
            <a:lvl3pPr>
              <a:defRPr lang="en-US" dirty="0" smtClean="0"/>
            </a:lvl3pPr>
            <a:lvl4pPr>
              <a:defRPr lang="en-US" dirty="0" smtClean="0"/>
            </a:lvl4pPr>
            <a:lvl5pPr>
              <a:defRPr lang="en-US" noProof="0" dirty="0" smtClean="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5" name="Text Placeholder 4"/>
          <p:cNvSpPr>
            <a:spLocks noGrp="1"/>
          </p:cNvSpPr>
          <p:nvPr>
            <p:ph type="body" sz="quarter" idx="3"/>
          </p:nvPr>
        </p:nvSpPr>
        <p:spPr>
          <a:xfrm>
            <a:off x="5656753" y="1828800"/>
            <a:ext cx="489204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hasCustomPrompt="1"/>
          </p:nvPr>
        </p:nvSpPr>
        <p:spPr>
          <a:xfrm>
            <a:off x="5656753" y="2498723"/>
            <a:ext cx="4892040" cy="3101977"/>
          </a:xfrm>
        </p:spPr>
        <p:txBody>
          <a:bodyPr vert="horz" lIns="91440" tIns="45720" rIns="91440" bIns="45720" rtlCol="0">
            <a:normAutofit/>
          </a:bodyPr>
          <a:lstStyle>
            <a:lvl1pPr>
              <a:defRPr lang="en-US" dirty="0" smtClean="0"/>
            </a:lvl1pPr>
            <a:lvl2pPr>
              <a:defRPr lang="en-US" dirty="0" smtClean="0"/>
            </a:lvl2pPr>
            <a:lvl3pPr>
              <a:defRPr lang="en-US" dirty="0" smtClean="0"/>
            </a:lvl3pPr>
            <a:lvl4pPr>
              <a:defRPr lang="en-US" dirty="0" smtClean="0"/>
            </a:lvl4pPr>
            <a:lvl5pPr>
              <a:defRPr lang="en-US" noProof="0" dirty="0" smtClean="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7" name="Date Placeholder 6"/>
          <p:cNvSpPr>
            <a:spLocks noGrp="1"/>
          </p:cNvSpPr>
          <p:nvPr>
            <p:ph type="dt" sz="half" idx="10"/>
          </p:nvPr>
        </p:nvSpPr>
        <p:spPr/>
        <p:txBody>
          <a:bodyPr/>
          <a:lstStyle/>
          <a:p>
            <a:fld id="{A79E3F9C-6465-4987-8E4E-615CFD4753AA}" type="datetime1">
              <a:rPr lang="en-US" smtClean="0"/>
              <a:t>11/7/2018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3405661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49EFD6-3C20-43C6-9E75-1A9D48D9576F}" type="datetime1">
              <a:rPr lang="en-US" smtClean="0"/>
              <a:t>11/7/2018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3363858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493D5A-A484-46EE-9DC8-9A16BFF8327E}" type="datetime1">
              <a:rPr lang="en-US" smtClean="0"/>
              <a:t>11/7/2018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1927605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9599"/>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hasCustomPrompt="1"/>
          </p:nvPr>
        </p:nvSpPr>
        <p:spPr>
          <a:xfrm>
            <a:off x="4800600" y="987425"/>
            <a:ext cx="5753100" cy="4613275"/>
          </a:xfrm>
        </p:spPr>
        <p:txBody>
          <a:bodyPr vert="horz" lIns="91440" tIns="45720" rIns="91440" bIns="45720" rtlCol="0">
            <a:normAutofit/>
          </a:bodyPr>
          <a:lstStyle>
            <a:lvl1pPr>
              <a:defRPr lang="en-US" dirty="0" smtClean="0"/>
            </a:lvl1pPr>
            <a:lvl2pPr>
              <a:defRPr lang="en-US" dirty="0" smtClean="0"/>
            </a:lvl2pPr>
            <a:lvl3pPr>
              <a:defRPr lang="en-US" dirty="0" smtClean="0"/>
            </a:lvl3pPr>
            <a:lvl4pPr>
              <a:defRPr lang="en-US" dirty="0" smtClean="0"/>
            </a:lvl4pPr>
            <a:lvl5pPr>
              <a:defRPr lang="en-US" noProof="0" dirty="0" smtClean="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4" name="Text Placeholder 3"/>
          <p:cNvSpPr>
            <a:spLocks noGrp="1"/>
          </p:cNvSpPr>
          <p:nvPr>
            <p:ph type="body" sz="half" idx="2"/>
          </p:nvPr>
        </p:nvSpPr>
        <p:spPr>
          <a:xfrm>
            <a:off x="457200" y="2254249"/>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287BC8-78D1-4FEB-9D4F-E22E45CC04F7}" type="datetime1">
              <a:rPr lang="en-US" smtClean="0"/>
              <a:t>11/7/2018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1287721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9599"/>
            <a:ext cx="3932237" cy="1600200"/>
          </a:xfrm>
        </p:spPr>
        <p:txBody>
          <a:bodyPr anchor="b"/>
          <a:lstStyle>
            <a:lvl1pPr>
              <a:defRPr sz="3200"/>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4800600" y="987425"/>
            <a:ext cx="5753100" cy="46132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254249"/>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568210-870C-4A62-9D1B-4B25162550AB}" type="datetime1">
              <a:rPr lang="en-US" smtClean="0"/>
              <a:t>11/7/2018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569576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39793"/>
            <a:ext cx="10096500" cy="115090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825625"/>
            <a:ext cx="10096500" cy="377800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3276600" cy="365125"/>
          </a:xfrm>
          <a:prstGeom prst="rect">
            <a:avLst/>
          </a:prstGeom>
        </p:spPr>
        <p:txBody>
          <a:bodyPr vert="horz" lIns="91440" tIns="45720" rIns="91440" bIns="45720" rtlCol="0" anchor="ctr"/>
          <a:lstStyle>
            <a:lvl1pPr algn="l">
              <a:defRPr sz="1200">
                <a:solidFill>
                  <a:schemeClr val="tx2">
                    <a:lumMod val="20000"/>
                    <a:lumOff val="80000"/>
                  </a:schemeClr>
                </a:solidFill>
              </a:defRPr>
            </a:lvl1pPr>
          </a:lstStyle>
          <a:p>
            <a:fld id="{00CABDA2-EB00-4A4D-86B7-63E286A484E5}" type="datetime1">
              <a:rPr lang="en-US" smtClean="0"/>
              <a:t>11/7/2018</a:t>
            </a:fld>
            <a:endParaRPr lang="en-US" dirty="0"/>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2">
                    <a:lumMod val="20000"/>
                    <a:lumOff val="80000"/>
                  </a:schemeClr>
                </a:solidFill>
              </a:defRPr>
            </a:lvl1pPr>
          </a:lstStyle>
          <a:p>
            <a:r>
              <a:rPr lang="en-US" dirty="0"/>
              <a:t>Add a footer</a:t>
            </a:r>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2">
                    <a:lumMod val="20000"/>
                    <a:lumOff val="80000"/>
                  </a:schemeClr>
                </a:solidFill>
              </a:defRPr>
            </a:lvl1pPr>
          </a:lstStyle>
          <a:p>
            <a:fld id="{E5B29C50-D6F1-4DB6-9B68-F4CD3996E9CF}" type="slidenum">
              <a:rPr lang="en-US" smtClean="0"/>
              <a:pPr/>
              <a:t>‹#›</a:t>
            </a:fld>
            <a:endParaRPr lang="en-US" dirty="0"/>
          </a:p>
        </p:txBody>
      </p:sp>
    </p:spTree>
    <p:extLst>
      <p:ext uri="{BB962C8B-B14F-4D97-AF65-F5344CB8AC3E}">
        <p14:creationId xmlns:p14="http://schemas.microsoft.com/office/powerpoint/2010/main" val="1656484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ts val="4000"/>
        </a:lnSpc>
        <a:spcBef>
          <a:spcPct val="0"/>
        </a:spcBef>
        <a:buNone/>
        <a:defRPr sz="4000" b="1" kern="1200" cap="none" spc="0">
          <a:ln w="12700" cmpd="sng">
            <a:noFill/>
            <a:prstDash val="solid"/>
          </a:ln>
          <a:solidFill>
            <a:schemeClr val="accent4">
              <a:lumMod val="50000"/>
            </a:schemeClr>
          </a:solidFill>
          <a:effectLst>
            <a:outerShdw blurRad="38100" dist="38100" dir="2700000" algn="tl">
              <a:srgbClr val="000000">
                <a:alpha val="43000"/>
              </a:srgbClr>
            </a:outerShdw>
          </a:effectLst>
          <a:latin typeface="+mj-lt"/>
          <a:ea typeface="+mj-ea"/>
          <a:cs typeface="+mj-cs"/>
        </a:defRPr>
      </a:lvl1pPr>
    </p:titleStyle>
    <p:bodyStyle>
      <a:lvl1pPr marL="2286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2"/>
          </a:solidFill>
          <a:latin typeface="+mn-lt"/>
          <a:ea typeface="+mn-ea"/>
          <a:cs typeface="+mn-cs"/>
        </a:defRPr>
      </a:lvl6pPr>
      <a:lvl7pPr marL="29718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2"/>
          </a:solidFill>
          <a:latin typeface="+mn-lt"/>
          <a:ea typeface="+mn-ea"/>
          <a:cs typeface="+mn-cs"/>
        </a:defRPr>
      </a:lvl7pPr>
      <a:lvl8pPr marL="34290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2"/>
          </a:solidFill>
          <a:latin typeface="+mn-lt"/>
          <a:ea typeface="+mn-ea"/>
          <a:cs typeface="+mn-cs"/>
        </a:defRPr>
      </a:lvl8pPr>
      <a:lvl9pPr marL="38862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288" userDrawn="1">
          <p15:clr>
            <a:srgbClr val="F26B43"/>
          </p15:clr>
        </p15:guide>
        <p15:guide id="3" pos="6648" userDrawn="1">
          <p15:clr>
            <a:srgbClr val="F26B43"/>
          </p15:clr>
        </p15:guide>
        <p15:guide id="4" orient="horz" pos="3528" userDrawn="1">
          <p15:clr>
            <a:srgbClr val="F26B43"/>
          </p15:clr>
        </p15:guide>
        <p15:guide id="5" orient="horz" pos="112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38300"/>
            <a:ext cx="9144000" cy="2933700"/>
          </a:xfrm>
        </p:spPr>
        <p:txBody>
          <a:bodyPr/>
          <a:lstStyle/>
          <a:p>
            <a:pPr>
              <a:lnSpc>
                <a:spcPct val="100000"/>
              </a:lnSpc>
            </a:pPr>
            <a:r>
              <a:rPr lang="en-US" dirty="0" smtClean="0"/>
              <a:t>South Carolina Children’s Book Award Nominees 2019-20</a:t>
            </a:r>
            <a:endParaRPr lang="en-US" dirty="0"/>
          </a:p>
        </p:txBody>
      </p:sp>
    </p:spTree>
    <p:extLst>
      <p:ext uri="{BB962C8B-B14F-4D97-AF65-F5344CB8AC3E}">
        <p14:creationId xmlns:p14="http://schemas.microsoft.com/office/powerpoint/2010/main" val="1990881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Joplin, Wishing</a:t>
            </a:r>
            <a:br>
              <a:rPr lang="en-US" sz="4800" i="1" dirty="0" smtClean="0"/>
            </a:br>
            <a:r>
              <a:rPr lang="en-US" sz="3600" b="0" dirty="0" smtClean="0"/>
              <a:t>Diane Stanley</a:t>
            </a:r>
            <a:endParaRPr lang="en-US" sz="4800" i="1" dirty="0"/>
          </a:p>
        </p:txBody>
      </p:sp>
      <p:sp>
        <p:nvSpPr>
          <p:cNvPr id="3" name="Content Placeholder 2"/>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3D6DE830-9DCA-E448-8851-2C6310A9035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76489" y="1790700"/>
            <a:ext cx="2938351" cy="4442788"/>
          </a:xfrm>
          <a:prstGeom prst="rect">
            <a:avLst/>
          </a:prstGeom>
        </p:spPr>
      </p:pic>
      <p:sp>
        <p:nvSpPr>
          <p:cNvPr id="5" name="TextBox 4"/>
          <p:cNvSpPr txBox="1"/>
          <p:nvPr/>
        </p:nvSpPr>
        <p:spPr>
          <a:xfrm>
            <a:off x="4899875" y="1825625"/>
            <a:ext cx="5653825" cy="3970318"/>
          </a:xfrm>
          <a:prstGeom prst="rect">
            <a:avLst/>
          </a:prstGeom>
          <a:noFill/>
          <a:ln>
            <a:noFill/>
          </a:ln>
        </p:spPr>
        <p:txBody>
          <a:bodyPr wrap="square" rtlCol="0">
            <a:spAutoFit/>
          </a:bodyPr>
          <a:lstStyle/>
          <a:p>
            <a:r>
              <a:rPr lang="en-US" dirty="0"/>
              <a:t>While cleaning out her reclusive grandfather's house, Joplin discovers pieces of a broken platter in a cookie tin. After having the platter repaired, Joplin wishes that she could both find a friend at school, and befriend the girl pictured in the platter. The next day, Joplin befriends a boy named Barrett, and also notices a girl outside her apartment. A girl who looks remarkably like the girl in the platter</a:t>
            </a:r>
            <a:r>
              <a:rPr lang="en-US" dirty="0" smtClean="0"/>
              <a:t>...The </a:t>
            </a:r>
            <a:r>
              <a:rPr lang="en-US" dirty="0"/>
              <a:t>girl introduces herself as </a:t>
            </a:r>
            <a:r>
              <a:rPr lang="en-US" dirty="0" err="1"/>
              <a:t>Sofie</a:t>
            </a:r>
            <a:r>
              <a:rPr lang="en-US" dirty="0"/>
              <a:t>, and she has a terrible secret. Cursed to grant wishes for the owner of the platter for all of time, she has been trapped for centuries. Joplin and Barrett vow to help her, but freeing </a:t>
            </a:r>
            <a:r>
              <a:rPr lang="en-US" dirty="0" err="1"/>
              <a:t>Sofie</a:t>
            </a:r>
            <a:r>
              <a:rPr lang="en-US" dirty="0"/>
              <a:t> is more complicated than they could have imagined, and the three friends end up against a sinister foe who could put them all in terrible danger.</a:t>
            </a:r>
          </a:p>
        </p:txBody>
      </p:sp>
    </p:spTree>
    <p:extLst>
      <p:ext uri="{BB962C8B-B14F-4D97-AF65-F5344CB8AC3E}">
        <p14:creationId xmlns:p14="http://schemas.microsoft.com/office/powerpoint/2010/main" val="4049622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Let’s Pretend We Never Met</a:t>
            </a:r>
            <a:br>
              <a:rPr lang="en-US" sz="4800" i="1" dirty="0" smtClean="0"/>
            </a:br>
            <a:r>
              <a:rPr lang="en-US" sz="3600" b="0" dirty="0" smtClean="0"/>
              <a:t>Melissa Walker</a:t>
            </a:r>
            <a:endParaRPr lang="en-US" sz="4800" i="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35871" y="1905872"/>
            <a:ext cx="2913402" cy="4158646"/>
          </a:xfrm>
        </p:spPr>
      </p:pic>
      <p:sp>
        <p:nvSpPr>
          <p:cNvPr id="3" name="TextBox 2"/>
          <p:cNvSpPr txBox="1"/>
          <p:nvPr/>
        </p:nvSpPr>
        <p:spPr>
          <a:xfrm>
            <a:off x="5074275" y="1861536"/>
            <a:ext cx="6233375" cy="4247317"/>
          </a:xfrm>
          <a:prstGeom prst="rect">
            <a:avLst/>
          </a:prstGeom>
          <a:noFill/>
          <a:ln>
            <a:noFill/>
          </a:ln>
        </p:spPr>
        <p:txBody>
          <a:bodyPr wrap="square" rtlCol="0">
            <a:spAutoFit/>
          </a:bodyPr>
          <a:lstStyle/>
          <a:p>
            <a:r>
              <a:rPr lang="en-US" dirty="0"/>
              <a:t>If it were up to Mattie Markham, there would be a law that said your family wasn't allowed to move in the middle of the school year. After all, sixth grade is hard enough without wondering if you'll be able to make new friends or worrying that the kids in Pennsylvania won't like your North Carolina accent. But when Mattie meets her next-door neighbor and classmate, she begins to think maybe she was silly to fear being the 'new girl.' Agnes is like no one Mattie has ever met--she's curious, hilarious, smart, and makes up the best games. If winter break is anything to go by, the rest of the school year should be a breeze. Only it isn't, because when vacation ends and school starts, Mattie realizes something: At school Agnes is known as the weird girl who no one likes. All Mattie wants is to fit in (okay, and maybe be a little popular too), but is that worth ending her friendship with Agnes</a:t>
            </a:r>
            <a:r>
              <a:rPr lang="en-US" dirty="0" smtClean="0"/>
              <a:t>?</a:t>
            </a:r>
          </a:p>
        </p:txBody>
      </p:sp>
    </p:spTree>
    <p:extLst>
      <p:ext uri="{BB962C8B-B14F-4D97-AF65-F5344CB8AC3E}">
        <p14:creationId xmlns:p14="http://schemas.microsoft.com/office/powerpoint/2010/main" val="4075566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93"/>
            <a:ext cx="10096500" cy="1807193"/>
          </a:xfrm>
        </p:spPr>
        <p:txBody>
          <a:bodyPr>
            <a:normAutofit/>
          </a:bodyPr>
          <a:lstStyle/>
          <a:p>
            <a:pPr algn="ctr"/>
            <a:r>
              <a:rPr lang="en-US" sz="4800" i="1" dirty="0" smtClean="0"/>
              <a:t>Little Leaders:  Bold Women in Black History</a:t>
            </a:r>
            <a:br>
              <a:rPr lang="en-US" sz="4800" i="1" dirty="0" smtClean="0"/>
            </a:br>
            <a:r>
              <a:rPr lang="en-US" sz="3600" b="0" dirty="0" smtClean="0"/>
              <a:t>Vashti Harrison</a:t>
            </a:r>
            <a:endParaRPr lang="en-US" sz="4800" i="1" dirty="0"/>
          </a:p>
        </p:txBody>
      </p:sp>
      <p:sp>
        <p:nvSpPr>
          <p:cNvPr id="3" name="Content Placeholder 2"/>
          <p:cNvSpPr>
            <a:spLocks noGrp="1"/>
          </p:cNvSpPr>
          <p:nvPr>
            <p:ph idx="1"/>
          </p:nvPr>
        </p:nvSpPr>
        <p:spPr>
          <a:xfrm>
            <a:off x="457200" y="2353659"/>
            <a:ext cx="10096500" cy="3778006"/>
          </a:xfrm>
        </p:spPr>
        <p:txBody>
          <a:bodyPr/>
          <a:lstStyle/>
          <a:p>
            <a:endParaRPr lang="en-US" dirty="0"/>
          </a:p>
        </p:txBody>
      </p:sp>
      <p:pic>
        <p:nvPicPr>
          <p:cNvPr id="4" name="Picture 3">
            <a:extLst>
              <a:ext uri="{FF2B5EF4-FFF2-40B4-BE49-F238E27FC236}">
                <a16:creationId xmlns:a16="http://schemas.microsoft.com/office/drawing/2014/main" id="{7E3F42E8-1017-F547-A811-A5AFEF357E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8750" y="2360508"/>
            <a:ext cx="3637498" cy="3857635"/>
          </a:xfrm>
          <a:prstGeom prst="rect">
            <a:avLst/>
          </a:prstGeom>
        </p:spPr>
      </p:pic>
      <p:sp>
        <p:nvSpPr>
          <p:cNvPr id="5" name="TextBox 4"/>
          <p:cNvSpPr txBox="1"/>
          <p:nvPr/>
        </p:nvSpPr>
        <p:spPr>
          <a:xfrm>
            <a:off x="5950039" y="2340780"/>
            <a:ext cx="4603661" cy="3139321"/>
          </a:xfrm>
          <a:prstGeom prst="rect">
            <a:avLst/>
          </a:prstGeom>
          <a:noFill/>
          <a:ln>
            <a:noFill/>
          </a:ln>
        </p:spPr>
        <p:txBody>
          <a:bodyPr wrap="square" rtlCol="0">
            <a:spAutoFit/>
          </a:bodyPr>
          <a:lstStyle/>
          <a:p>
            <a:r>
              <a:rPr lang="en-US" dirty="0"/>
              <a:t>An important book for all ages, </a:t>
            </a:r>
            <a:r>
              <a:rPr lang="en-US" i="1" dirty="0"/>
              <a:t>Little Leaders</a:t>
            </a:r>
            <a:r>
              <a:rPr lang="en-US" dirty="0"/>
              <a:t> educates and inspires as it relates true stories of forty trailblazing black women in American history. Illuminating text paired with irresistible illustrations bring to life both iconic and lesser-known female figures of Black history such as abolitionist Sojourner Truth, pilot Bessie Coleman, chemist Alice Ball, politician Shirley Chisholm, mathematician Katherine Johnson, poet Maya Angelou, and filmmaker Julie Dash</a:t>
            </a:r>
            <a:r>
              <a:rPr lang="en-US" dirty="0" smtClean="0"/>
              <a:t>.  </a:t>
            </a:r>
            <a:r>
              <a:rPr lang="en-US" dirty="0"/>
              <a:t/>
            </a:r>
            <a:br>
              <a:rPr lang="en-US" dirty="0"/>
            </a:br>
            <a:endParaRPr lang="en-US" dirty="0"/>
          </a:p>
        </p:txBody>
      </p:sp>
    </p:spTree>
    <p:extLst>
      <p:ext uri="{BB962C8B-B14F-4D97-AF65-F5344CB8AC3E}">
        <p14:creationId xmlns:p14="http://schemas.microsoft.com/office/powerpoint/2010/main" val="3322756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Mango Delight</a:t>
            </a:r>
            <a:br>
              <a:rPr lang="en-US" sz="4800" i="1" dirty="0" smtClean="0"/>
            </a:br>
            <a:r>
              <a:rPr lang="en-US" sz="3600" b="0" dirty="0" err="1" smtClean="0"/>
              <a:t>Fracaswell</a:t>
            </a:r>
            <a:r>
              <a:rPr lang="en-US" sz="3600" b="0" dirty="0" smtClean="0"/>
              <a:t> Hyman</a:t>
            </a:r>
            <a:endParaRPr lang="en-US" sz="4800" i="1" dirty="0"/>
          </a:p>
        </p:txBody>
      </p:sp>
      <p:sp>
        <p:nvSpPr>
          <p:cNvPr id="3" name="Content Placeholder 2"/>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C519AD43-8B6C-344C-B394-FDB231D250D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6984" y="1790700"/>
            <a:ext cx="2979626" cy="4443456"/>
          </a:xfrm>
          <a:prstGeom prst="rect">
            <a:avLst/>
          </a:prstGeom>
        </p:spPr>
      </p:pic>
      <p:sp>
        <p:nvSpPr>
          <p:cNvPr id="5" name="TextBox 4"/>
          <p:cNvSpPr txBox="1"/>
          <p:nvPr/>
        </p:nvSpPr>
        <p:spPr>
          <a:xfrm>
            <a:off x="5376393" y="1825625"/>
            <a:ext cx="5177307" cy="3693319"/>
          </a:xfrm>
          <a:prstGeom prst="rect">
            <a:avLst/>
          </a:prstGeom>
          <a:noFill/>
          <a:ln>
            <a:noFill/>
          </a:ln>
        </p:spPr>
        <p:txBody>
          <a:bodyPr wrap="square" rtlCol="0">
            <a:spAutoFit/>
          </a:bodyPr>
          <a:lstStyle/>
          <a:p>
            <a:r>
              <a:rPr lang="en-US" dirty="0" smtClean="0"/>
              <a:t>When </a:t>
            </a:r>
            <a:r>
              <a:rPr lang="en-US" dirty="0"/>
              <a:t>seventh-grader Mango Delight Fuller accidentally breaks her BFF Brooklyn's new cell phone, her life falls apart. She loses her friends and her spot on the track team, and even costs her father his job as a chef. But Brooklyn's planned revenge--sneakily signing up Mango to audition for the school musical--backfires when Mango not only wins the lead role, but becomes a YouTube sensation and attracts the attention of the school's queen bee, Hailey Jo ... Soon Mango finds herself forced to make tough choices about the kind of friend she wants to have ... and, just as important, the kind of friend she wants to </a:t>
            </a:r>
            <a:r>
              <a:rPr lang="en-US" dirty="0" smtClean="0"/>
              <a:t>be.</a:t>
            </a:r>
          </a:p>
        </p:txBody>
      </p:sp>
    </p:spTree>
    <p:extLst>
      <p:ext uri="{BB962C8B-B14F-4D97-AF65-F5344CB8AC3E}">
        <p14:creationId xmlns:p14="http://schemas.microsoft.com/office/powerpoint/2010/main" val="2388780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Real Friends</a:t>
            </a:r>
            <a:br>
              <a:rPr lang="en-US" sz="4800" i="1" dirty="0" smtClean="0"/>
            </a:br>
            <a:r>
              <a:rPr lang="en-US" sz="3600" b="0" dirty="0" smtClean="0"/>
              <a:t>Shannon Hale</a:t>
            </a:r>
            <a:endParaRPr lang="en-US" sz="3600" b="0" dirty="0"/>
          </a:p>
        </p:txBody>
      </p:sp>
      <p:sp>
        <p:nvSpPr>
          <p:cNvPr id="3" name="Content Placeholder 2"/>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46E5F856-CE78-514F-8674-F6CB7002CFB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22328" y="1790700"/>
            <a:ext cx="3048161" cy="4413735"/>
          </a:xfrm>
          <a:prstGeom prst="rect">
            <a:avLst/>
          </a:prstGeom>
        </p:spPr>
      </p:pic>
      <p:sp>
        <p:nvSpPr>
          <p:cNvPr id="5" name="TextBox 4"/>
          <p:cNvSpPr txBox="1"/>
          <p:nvPr/>
        </p:nvSpPr>
        <p:spPr>
          <a:xfrm>
            <a:off x="6091707" y="1825625"/>
            <a:ext cx="4461993" cy="2585323"/>
          </a:xfrm>
          <a:prstGeom prst="rect">
            <a:avLst/>
          </a:prstGeom>
          <a:noFill/>
          <a:ln>
            <a:noFill/>
          </a:ln>
        </p:spPr>
        <p:txBody>
          <a:bodyPr wrap="square" rtlCol="0">
            <a:spAutoFit/>
          </a:bodyPr>
          <a:lstStyle/>
          <a:p>
            <a:r>
              <a:rPr lang="en-US" dirty="0"/>
              <a:t>Following little Shannon's life from kindergarten through fifth grade, Real Friends captures the emotional roller coaster ride of friendship, from navigating the tricky waters of cliques and bullies to her never-ending struggle to stay in "The Group." Shannon's honest and heartfelt story reminds us of how hard it was to learn what real friends are--and why finding them is worth the journey. </a:t>
            </a:r>
            <a:endParaRPr lang="en-US" dirty="0" smtClean="0"/>
          </a:p>
        </p:txBody>
      </p:sp>
    </p:spTree>
    <p:extLst>
      <p:ext uri="{BB962C8B-B14F-4D97-AF65-F5344CB8AC3E}">
        <p14:creationId xmlns:p14="http://schemas.microsoft.com/office/powerpoint/2010/main" val="3591760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93"/>
            <a:ext cx="10096500" cy="1675229"/>
          </a:xfrm>
        </p:spPr>
        <p:txBody>
          <a:bodyPr>
            <a:normAutofit/>
          </a:bodyPr>
          <a:lstStyle/>
          <a:p>
            <a:pPr algn="ctr"/>
            <a:r>
              <a:rPr lang="en-US" sz="4800" i="1" dirty="0" smtClean="0"/>
              <a:t>Sergeant Reckless:  The True Story of the Little Horse Who Became a Hero</a:t>
            </a:r>
            <a:br>
              <a:rPr lang="en-US" sz="4800" i="1" dirty="0" smtClean="0"/>
            </a:br>
            <a:r>
              <a:rPr lang="en-US" sz="3600" b="0" dirty="0" smtClean="0"/>
              <a:t>Patricia McCormick</a:t>
            </a:r>
            <a:endParaRPr lang="en-US" sz="4800" i="1" dirty="0"/>
          </a:p>
        </p:txBody>
      </p:sp>
      <p:sp>
        <p:nvSpPr>
          <p:cNvPr id="3" name="Content Placeholder 2"/>
          <p:cNvSpPr>
            <a:spLocks noGrp="1"/>
          </p:cNvSpPr>
          <p:nvPr>
            <p:ph idx="1"/>
          </p:nvPr>
        </p:nvSpPr>
        <p:spPr>
          <a:xfrm>
            <a:off x="457200" y="2315022"/>
            <a:ext cx="10096500" cy="3778006"/>
          </a:xfrm>
        </p:spPr>
        <p:txBody>
          <a:bodyPr/>
          <a:lstStyle/>
          <a:p>
            <a:endParaRPr lang="en-US" dirty="0"/>
          </a:p>
        </p:txBody>
      </p:sp>
      <p:pic>
        <p:nvPicPr>
          <p:cNvPr id="4" name="Picture 3">
            <a:extLst>
              <a:ext uri="{FF2B5EF4-FFF2-40B4-BE49-F238E27FC236}">
                <a16:creationId xmlns:a16="http://schemas.microsoft.com/office/drawing/2014/main" id="{F899CF0D-7AE3-B044-85CA-4193B5CAE7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293833"/>
            <a:ext cx="4129559" cy="3799195"/>
          </a:xfrm>
          <a:prstGeom prst="rect">
            <a:avLst/>
          </a:prstGeom>
        </p:spPr>
      </p:pic>
      <p:sp>
        <p:nvSpPr>
          <p:cNvPr id="5" name="TextBox 4"/>
          <p:cNvSpPr txBox="1"/>
          <p:nvPr/>
        </p:nvSpPr>
        <p:spPr>
          <a:xfrm>
            <a:off x="4841111" y="2336211"/>
            <a:ext cx="5797373" cy="3693319"/>
          </a:xfrm>
          <a:prstGeom prst="rect">
            <a:avLst/>
          </a:prstGeom>
          <a:noFill/>
          <a:ln>
            <a:noFill/>
          </a:ln>
        </p:spPr>
        <p:txBody>
          <a:bodyPr wrap="square" rtlCol="0">
            <a:spAutoFit/>
          </a:bodyPr>
          <a:lstStyle/>
          <a:p>
            <a:r>
              <a:rPr lang="en-US" dirty="0"/>
              <a:t>The inspiring true story of Reckless, the brave little horse who became a Marine.</a:t>
            </a:r>
          </a:p>
          <a:p>
            <a:r>
              <a:rPr lang="en-US" dirty="0"/>
              <a:t>When a group of US Marines fighting in the Korean War found a bedraggled mare, they wondered if she could be trained to as a packhorse. They had no idea that the skinny, underfed horse had one of the biggest and bravest hearts they'd ever known. And one of the biggest appetites!</a:t>
            </a:r>
          </a:p>
          <a:p>
            <a:r>
              <a:rPr lang="en-US" dirty="0"/>
              <a:t>Soon Reckless showed herself more than willing to carry ammunition too heavy for the soldiers to haul. As cannons thundered and shells flew through the air, she marched into battle--again and again--becoming the only animal ever to officially hold military rank--becoming Sgt. Reckless--and receive two Purple Hearts.</a:t>
            </a:r>
          </a:p>
        </p:txBody>
      </p:sp>
    </p:spTree>
    <p:extLst>
      <p:ext uri="{BB962C8B-B14F-4D97-AF65-F5344CB8AC3E}">
        <p14:creationId xmlns:p14="http://schemas.microsoft.com/office/powerpoint/2010/main" val="3030347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Spirit Hunters</a:t>
            </a:r>
            <a:br>
              <a:rPr lang="en-US" sz="4800" i="1" dirty="0" smtClean="0"/>
            </a:br>
            <a:r>
              <a:rPr lang="en-US" sz="3600" b="0" dirty="0" smtClean="0"/>
              <a:t>Ellen Oh</a:t>
            </a:r>
            <a:endParaRPr lang="en-US" sz="4800" i="1" dirty="0"/>
          </a:p>
        </p:txBody>
      </p:sp>
      <p:pic>
        <p:nvPicPr>
          <p:cNvPr id="4" name="Content Placeholder 3">
            <a:extLst>
              <a:ext uri="{FF2B5EF4-FFF2-40B4-BE49-F238E27FC236}">
                <a16:creationId xmlns:a16="http://schemas.microsoft.com/office/drawing/2014/main" id="{48275434-7A85-DA4C-943D-EA9E81674B17}"/>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04965" y="1790700"/>
            <a:ext cx="2923102" cy="4291114"/>
          </a:xfrm>
          <a:prstGeom prst="rect">
            <a:avLst/>
          </a:prstGeom>
        </p:spPr>
      </p:pic>
      <p:sp>
        <p:nvSpPr>
          <p:cNvPr id="3" name="TextBox 2"/>
          <p:cNvSpPr txBox="1"/>
          <p:nvPr/>
        </p:nvSpPr>
        <p:spPr>
          <a:xfrm>
            <a:off x="6490952" y="1790700"/>
            <a:ext cx="4062748" cy="3970318"/>
          </a:xfrm>
          <a:prstGeom prst="rect">
            <a:avLst/>
          </a:prstGeom>
          <a:noFill/>
          <a:ln>
            <a:noFill/>
          </a:ln>
        </p:spPr>
        <p:txBody>
          <a:bodyPr wrap="square" rtlCol="0">
            <a:spAutoFit/>
          </a:bodyPr>
          <a:lstStyle/>
          <a:p>
            <a:r>
              <a:rPr lang="en-US" dirty="0"/>
              <a:t>"Harper doesn't trust her new home from the moment she steps inside, and the rumors are that the </a:t>
            </a:r>
            <a:r>
              <a:rPr lang="en-US" dirty="0" err="1"/>
              <a:t>Raine</a:t>
            </a:r>
            <a:r>
              <a:rPr lang="en-US" dirty="0"/>
              <a:t> family's new house is haunted. Harper isn't sure she believes those rumors, until her younger brother, Michael, starts acting strangely. The whole atmosphere gives Harper a sense of </a:t>
            </a:r>
            <a:r>
              <a:rPr lang="en-US" dirty="0" err="1"/>
              <a:t>deja</a:t>
            </a:r>
            <a:r>
              <a:rPr lang="en-US" dirty="0"/>
              <a:t> vu, but she can't remember why. She knows that the memories she's blocking will help make sense of her brother's behavior and the strange and threatening sensations she feels in this house, but will she be able to put the pieces together in time?"--</a:t>
            </a:r>
            <a:endParaRPr lang="en-US" dirty="0" smtClean="0"/>
          </a:p>
        </p:txBody>
      </p:sp>
    </p:spTree>
    <p:extLst>
      <p:ext uri="{BB962C8B-B14F-4D97-AF65-F5344CB8AC3E}">
        <p14:creationId xmlns:p14="http://schemas.microsoft.com/office/powerpoint/2010/main" val="921828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Stef Soto, Taco Queen</a:t>
            </a:r>
            <a:br>
              <a:rPr lang="en-US" sz="4800" i="1" dirty="0" smtClean="0"/>
            </a:br>
            <a:r>
              <a:rPr lang="en-US" sz="3600" b="0" dirty="0" smtClean="0"/>
              <a:t>Jennifer Torres</a:t>
            </a:r>
            <a:endParaRPr lang="en-US" sz="4800" i="1"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10868" y="1893730"/>
            <a:ext cx="2917667" cy="4236613"/>
          </a:xfrm>
        </p:spPr>
      </p:pic>
      <p:sp>
        <p:nvSpPr>
          <p:cNvPr id="3" name="TextBox 2"/>
          <p:cNvSpPr txBox="1"/>
          <p:nvPr/>
        </p:nvSpPr>
        <p:spPr>
          <a:xfrm>
            <a:off x="6362164" y="1893730"/>
            <a:ext cx="4597758" cy="3970318"/>
          </a:xfrm>
          <a:prstGeom prst="rect">
            <a:avLst/>
          </a:prstGeom>
          <a:noFill/>
          <a:ln>
            <a:noFill/>
          </a:ln>
        </p:spPr>
        <p:txBody>
          <a:bodyPr wrap="square" rtlCol="0">
            <a:spAutoFit/>
          </a:bodyPr>
          <a:lstStyle/>
          <a:p>
            <a:r>
              <a:rPr lang="en-US" dirty="0"/>
              <a:t>Estefania "Stef" Soto is itching to shake off the onion-and-cilantro embrace of Tia </a:t>
            </a:r>
            <a:r>
              <a:rPr lang="en-US" dirty="0" err="1"/>
              <a:t>Perla</a:t>
            </a:r>
            <a:r>
              <a:rPr lang="en-US" dirty="0"/>
              <a:t>, her family's taco truck. She wants nothing more than for </a:t>
            </a:r>
            <a:r>
              <a:rPr lang="en-US" dirty="0" err="1"/>
              <a:t>Papi</a:t>
            </a:r>
            <a:r>
              <a:rPr lang="en-US" dirty="0"/>
              <a:t> to get a normal job and for Tia </a:t>
            </a:r>
            <a:r>
              <a:rPr lang="en-US" dirty="0" err="1"/>
              <a:t>Perla</a:t>
            </a:r>
            <a:r>
              <a:rPr lang="en-US" dirty="0"/>
              <a:t> to be a distant memory. Then maybe everyone at school will stop seeing her as the Taco Queen</a:t>
            </a:r>
            <a:r>
              <a:rPr lang="en-US" dirty="0" smtClean="0"/>
              <a:t>.  But </a:t>
            </a:r>
            <a:r>
              <a:rPr lang="en-US" dirty="0"/>
              <a:t>when her family's livelihood is threatened, and it looks like her wish will finally come true, Stef surprises everyone (including herself) by becoming the truck's unlikely champion. In this fun and heartfelt novel, Stef will discover what matters most and ultimately embrace an identity that even includes old Tia </a:t>
            </a:r>
            <a:r>
              <a:rPr lang="en-US" dirty="0" err="1"/>
              <a:t>Perla</a:t>
            </a:r>
            <a:r>
              <a:rPr lang="en-US" dirty="0"/>
              <a:t>.</a:t>
            </a:r>
          </a:p>
        </p:txBody>
      </p:sp>
    </p:spTree>
    <p:extLst>
      <p:ext uri="{BB962C8B-B14F-4D97-AF65-F5344CB8AC3E}">
        <p14:creationId xmlns:p14="http://schemas.microsoft.com/office/powerpoint/2010/main" val="2677295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1070"/>
            <a:ext cx="10096500" cy="795316"/>
          </a:xfrm>
        </p:spPr>
        <p:txBody>
          <a:bodyPr>
            <a:normAutofit fontScale="90000"/>
          </a:bodyPr>
          <a:lstStyle/>
          <a:p>
            <a:pPr algn="ctr"/>
            <a:r>
              <a:rPr lang="en-US" sz="4800" i="1" dirty="0" smtClean="0"/>
              <a:t>Super Max and the Mystery of Thornwood’s Revenge</a:t>
            </a:r>
            <a:br>
              <a:rPr lang="en-US" sz="4800" i="1" dirty="0" smtClean="0"/>
            </a:br>
            <a:r>
              <a:rPr lang="en-US" sz="3600" b="0" dirty="0" smtClean="0"/>
              <a:t>Susan Vaught</a:t>
            </a:r>
            <a:r>
              <a:rPr lang="en-US" sz="4800" i="1" dirty="0" smtClean="0"/>
              <a:t/>
            </a:r>
            <a:br>
              <a:rPr lang="en-US" sz="4800" i="1" dirty="0" smtClean="0"/>
            </a:br>
            <a:r>
              <a:rPr lang="en-US" sz="4800" i="1" dirty="0" smtClean="0"/>
              <a:t/>
            </a:r>
            <a:br>
              <a:rPr lang="en-US" sz="4800" i="1" dirty="0" smtClean="0"/>
            </a:br>
            <a:endParaRPr lang="en-US" sz="4800" i="1"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37138" y="2276386"/>
            <a:ext cx="2824396" cy="3954155"/>
          </a:xfrm>
        </p:spPr>
      </p:pic>
      <p:sp>
        <p:nvSpPr>
          <p:cNvPr id="3" name="TextBox 2"/>
          <p:cNvSpPr txBox="1"/>
          <p:nvPr/>
        </p:nvSpPr>
        <p:spPr>
          <a:xfrm>
            <a:off x="6297770" y="2276386"/>
            <a:ext cx="4520484" cy="2308324"/>
          </a:xfrm>
          <a:prstGeom prst="rect">
            <a:avLst/>
          </a:prstGeom>
          <a:noFill/>
          <a:ln>
            <a:noFill/>
          </a:ln>
        </p:spPr>
        <p:txBody>
          <a:bodyPr wrap="square" rtlCol="0">
            <a:spAutoFit/>
          </a:bodyPr>
          <a:lstStyle/>
          <a:p>
            <a:r>
              <a:rPr lang="en-US" dirty="0"/>
              <a:t>Twelve-year-old Max is determined to investigate the connection between a hacker's online attacks of her grandfather and other town officials and suspicious activity at the supposedly haunted Thornwood Manor, even though her grandfather, who is Blue Creek's police chief, wants to keep Max and her souped-up wheelchair out of police business. </a:t>
            </a:r>
            <a:endParaRPr lang="en-US" dirty="0" smtClean="0"/>
          </a:p>
        </p:txBody>
      </p:sp>
    </p:spTree>
    <p:extLst>
      <p:ext uri="{BB962C8B-B14F-4D97-AF65-F5344CB8AC3E}">
        <p14:creationId xmlns:p14="http://schemas.microsoft.com/office/powerpoint/2010/main" val="1606025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i="1" dirty="0" smtClean="0"/>
              <a:t>The Van Gogh Deception</a:t>
            </a:r>
            <a:br>
              <a:rPr lang="en-US" sz="4800" i="1" dirty="0" smtClean="0"/>
            </a:br>
            <a:r>
              <a:rPr lang="en-US" sz="3600" b="0" dirty="0" smtClean="0"/>
              <a:t>Deron Hicks</a:t>
            </a:r>
            <a:endParaRPr lang="en-US" sz="3600" b="0" dirty="0"/>
          </a:p>
        </p:txBody>
      </p:sp>
      <p:sp>
        <p:nvSpPr>
          <p:cNvPr id="3" name="Content Placeholder 2"/>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2EF2E733-FC0D-054A-B140-2C043D95B2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69725" y="1790700"/>
            <a:ext cx="2933391" cy="4381992"/>
          </a:xfrm>
          <a:prstGeom prst="rect">
            <a:avLst/>
          </a:prstGeom>
        </p:spPr>
      </p:pic>
      <p:sp>
        <p:nvSpPr>
          <p:cNvPr id="5" name="TextBox 4"/>
          <p:cNvSpPr txBox="1"/>
          <p:nvPr/>
        </p:nvSpPr>
        <p:spPr>
          <a:xfrm>
            <a:off x="6181858" y="1825625"/>
            <a:ext cx="4371841" cy="2031325"/>
          </a:xfrm>
          <a:prstGeom prst="rect">
            <a:avLst/>
          </a:prstGeom>
          <a:noFill/>
          <a:ln>
            <a:noFill/>
          </a:ln>
        </p:spPr>
        <p:txBody>
          <a:bodyPr wrap="square" rtlCol="0">
            <a:spAutoFit/>
          </a:bodyPr>
          <a:lstStyle/>
          <a:p>
            <a:r>
              <a:rPr lang="en-US" dirty="0"/>
              <a:t>When a young boy is discovered in Washington, DC's National Gallery of Art without any recollection of who he is, he must piece together the disjointed clues of his origins while using his limited knowledge to stop one of the greatest art frauds ever </a:t>
            </a:r>
            <a:r>
              <a:rPr lang="en-US" dirty="0" smtClean="0"/>
              <a:t>attempted.</a:t>
            </a:r>
          </a:p>
        </p:txBody>
      </p:sp>
    </p:spTree>
    <p:extLst>
      <p:ext uri="{BB962C8B-B14F-4D97-AF65-F5344CB8AC3E}">
        <p14:creationId xmlns:p14="http://schemas.microsoft.com/office/powerpoint/2010/main" val="862863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i="1" dirty="0" smtClean="0"/>
              <a:t>Amina’s Voice</a:t>
            </a:r>
            <a:r>
              <a:rPr lang="en-US" dirty="0" smtClean="0"/>
              <a:t/>
            </a:r>
            <a:br>
              <a:rPr lang="en-US" dirty="0" smtClean="0"/>
            </a:br>
            <a:r>
              <a:rPr lang="en-US" sz="3600" b="0" dirty="0" smtClean="0"/>
              <a:t>Hena Khan</a:t>
            </a:r>
            <a:endParaRPr lang="en-US" sz="3600" b="0" dirty="0"/>
          </a:p>
        </p:txBody>
      </p:sp>
      <p:sp>
        <p:nvSpPr>
          <p:cNvPr id="3" name="Content Placeholder 2"/>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448E3A4B-93F8-0046-8E82-248D0CE0AC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7143" y="1825625"/>
            <a:ext cx="2998307" cy="4413766"/>
          </a:xfrm>
          <a:prstGeom prst="rect">
            <a:avLst/>
          </a:prstGeom>
        </p:spPr>
      </p:pic>
      <p:sp>
        <p:nvSpPr>
          <p:cNvPr id="5" name="TextBox 4"/>
          <p:cNvSpPr txBox="1"/>
          <p:nvPr/>
        </p:nvSpPr>
        <p:spPr>
          <a:xfrm>
            <a:off x="6277914" y="1825625"/>
            <a:ext cx="4275786" cy="1477328"/>
          </a:xfrm>
          <a:prstGeom prst="rect">
            <a:avLst/>
          </a:prstGeom>
          <a:noFill/>
          <a:ln>
            <a:noFill/>
          </a:ln>
        </p:spPr>
        <p:txBody>
          <a:bodyPr wrap="square" rtlCol="0">
            <a:spAutoFit/>
          </a:bodyPr>
          <a:lstStyle/>
          <a:p>
            <a:r>
              <a:rPr lang="en-US" dirty="0"/>
              <a:t>"A Pakistani-American Muslim girl struggles to stay true to her family's vibrant culture while simultaneously blending in at school after tragedy strikes her community.” Provided by publisher</a:t>
            </a:r>
            <a:endParaRPr lang="en-US" dirty="0" smtClean="0"/>
          </a:p>
        </p:txBody>
      </p:sp>
    </p:spTree>
    <p:extLst>
      <p:ext uri="{BB962C8B-B14F-4D97-AF65-F5344CB8AC3E}">
        <p14:creationId xmlns:p14="http://schemas.microsoft.com/office/powerpoint/2010/main" val="68847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err="1" smtClean="0"/>
              <a:t>Wishtree</a:t>
            </a:r>
            <a:r>
              <a:rPr lang="en-US" sz="4800" i="1" dirty="0" smtClean="0"/>
              <a:t/>
            </a:r>
            <a:br>
              <a:rPr lang="en-US" sz="4800" i="1" dirty="0" smtClean="0"/>
            </a:br>
            <a:r>
              <a:rPr lang="en-US" sz="3600" b="0" dirty="0" smtClean="0"/>
              <a:t>Katherine Applegate</a:t>
            </a:r>
            <a:endParaRPr lang="en-US" sz="4800" i="1" dirty="0"/>
          </a:p>
        </p:txBody>
      </p:sp>
      <p:pic>
        <p:nvPicPr>
          <p:cNvPr id="4" name="Content Placeholder 3">
            <a:extLst>
              <a:ext uri="{FF2B5EF4-FFF2-40B4-BE49-F238E27FC236}">
                <a16:creationId xmlns:a16="http://schemas.microsoft.com/office/drawing/2014/main" id="{AAF5A390-8B97-BF4F-A785-016C7CE5540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53801" y="1926040"/>
            <a:ext cx="3142445" cy="4361714"/>
          </a:xfrm>
          <a:prstGeom prst="rect">
            <a:avLst/>
          </a:prstGeom>
        </p:spPr>
      </p:pic>
      <p:sp>
        <p:nvSpPr>
          <p:cNvPr id="3" name="TextBox 2"/>
          <p:cNvSpPr txBox="1"/>
          <p:nvPr/>
        </p:nvSpPr>
        <p:spPr>
          <a:xfrm>
            <a:off x="5988676" y="1926040"/>
            <a:ext cx="4565024" cy="2862322"/>
          </a:xfrm>
          <a:prstGeom prst="rect">
            <a:avLst/>
          </a:prstGeom>
          <a:noFill/>
          <a:ln>
            <a:noFill/>
          </a:ln>
        </p:spPr>
        <p:txBody>
          <a:bodyPr wrap="square" rtlCol="0">
            <a:spAutoFit/>
          </a:bodyPr>
          <a:lstStyle/>
          <a:p>
            <a:r>
              <a:rPr lang="en-US" dirty="0" smtClean="0"/>
              <a:t>Red </a:t>
            </a:r>
            <a:r>
              <a:rPr lang="en-US" dirty="0"/>
              <a:t>is an oak tree who is many rings old. Red is the neighborhood "</a:t>
            </a:r>
            <a:r>
              <a:rPr lang="en-US" dirty="0" err="1"/>
              <a:t>wishtree</a:t>
            </a:r>
            <a:r>
              <a:rPr lang="en-US" dirty="0"/>
              <a:t>" ― people write their wishes on pieces of cloth and tie them to Red's branches. Along with her crow friend Bongo and other animals who seek refuge in Red's hollows, this "</a:t>
            </a:r>
            <a:r>
              <a:rPr lang="en-US" dirty="0" err="1"/>
              <a:t>wishtree</a:t>
            </a:r>
            <a:r>
              <a:rPr lang="en-US" dirty="0"/>
              <a:t>" watches over the neighborhood. You might say Red has seen it all. Until a new family moves in. Not everyone is welcoming, and Red's experiences as a </a:t>
            </a:r>
            <a:r>
              <a:rPr lang="en-US" dirty="0" err="1"/>
              <a:t>wishtree</a:t>
            </a:r>
            <a:r>
              <a:rPr lang="en-US" dirty="0"/>
              <a:t> are more important than ever. </a:t>
            </a:r>
            <a:endParaRPr lang="en-US" dirty="0" smtClean="0"/>
          </a:p>
        </p:txBody>
      </p:sp>
    </p:spTree>
    <p:extLst>
      <p:ext uri="{BB962C8B-B14F-4D97-AF65-F5344CB8AC3E}">
        <p14:creationId xmlns:p14="http://schemas.microsoft.com/office/powerpoint/2010/main" val="316527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i="1" dirty="0" smtClean="0"/>
              <a:t>You Go First</a:t>
            </a:r>
            <a:br>
              <a:rPr lang="en-US" sz="4800" i="1" dirty="0" smtClean="0"/>
            </a:br>
            <a:r>
              <a:rPr lang="en-US" sz="3600" b="0" dirty="0" smtClean="0"/>
              <a:t>Erin Entrada Kelly</a:t>
            </a:r>
            <a:endParaRPr lang="en-US" b="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36162" y="1953256"/>
            <a:ext cx="2710189" cy="4179799"/>
          </a:xfrm>
        </p:spPr>
      </p:pic>
      <p:sp>
        <p:nvSpPr>
          <p:cNvPr id="3" name="TextBox 2"/>
          <p:cNvSpPr txBox="1"/>
          <p:nvPr/>
        </p:nvSpPr>
        <p:spPr>
          <a:xfrm>
            <a:off x="5409126" y="1953256"/>
            <a:ext cx="5267459" cy="4247317"/>
          </a:xfrm>
          <a:prstGeom prst="rect">
            <a:avLst/>
          </a:prstGeom>
          <a:noFill/>
          <a:ln>
            <a:noFill/>
          </a:ln>
        </p:spPr>
        <p:txBody>
          <a:bodyPr wrap="square" rtlCol="0">
            <a:spAutoFit/>
          </a:bodyPr>
          <a:lstStyle/>
          <a:p>
            <a:r>
              <a:rPr lang="en-US" dirty="0"/>
              <a:t>Twelve-year-old Charlotte </a:t>
            </a:r>
            <a:r>
              <a:rPr lang="en-US" dirty="0" err="1"/>
              <a:t>Lockard</a:t>
            </a:r>
            <a:r>
              <a:rPr lang="en-US" dirty="0"/>
              <a:t> and eleven-year-old Ben Boxer are separated by more than a thousand miles. On the surface, their lives seem vastly different--Charlotte lives near Philadelphia, Pennsylvania, while Ben is in the small town of </a:t>
            </a:r>
            <a:r>
              <a:rPr lang="en-US" dirty="0" err="1"/>
              <a:t>Lanester</a:t>
            </a:r>
            <a:r>
              <a:rPr lang="en-US" dirty="0"/>
              <a:t>, Louisiana. Charlotte wants to be a geologist and keeps a rock collection in her room. Ben is obsessed with Harry Potter, presidential history, and recycling. But the two have more in common than they think. They're both highly gifted. They're both experiencing family turmoil. And they both sit alone at lunch.</a:t>
            </a:r>
          </a:p>
          <a:p>
            <a:r>
              <a:rPr lang="en-US" dirty="0"/>
              <a:t>Over the course of a week, Charlotte and Ben--online friends connected only by a Scrabble game--will intersect in unexpected ways, as they struggle to navigate the turmoil of middle school.</a:t>
            </a:r>
          </a:p>
        </p:txBody>
      </p:sp>
    </p:spTree>
    <p:extLst>
      <p:ext uri="{BB962C8B-B14F-4D97-AF65-F5344CB8AC3E}">
        <p14:creationId xmlns:p14="http://schemas.microsoft.com/office/powerpoint/2010/main" val="684395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Credits</a:t>
            </a:r>
            <a:endParaRPr lang="en-US" dirty="0"/>
          </a:p>
        </p:txBody>
      </p:sp>
      <p:sp>
        <p:nvSpPr>
          <p:cNvPr id="3" name="Content Placeholder 2"/>
          <p:cNvSpPr>
            <a:spLocks noGrp="1"/>
          </p:cNvSpPr>
          <p:nvPr>
            <p:ph idx="1"/>
          </p:nvPr>
        </p:nvSpPr>
        <p:spPr/>
        <p:txBody>
          <a:bodyPr/>
          <a:lstStyle/>
          <a:p>
            <a:r>
              <a:rPr lang="en-US" dirty="0" smtClean="0"/>
              <a:t>Summaries provided by Follett </a:t>
            </a:r>
            <a:r>
              <a:rPr lang="en-US" dirty="0" err="1" smtClean="0"/>
              <a:t>Titlewave</a:t>
            </a:r>
            <a:r>
              <a:rPr lang="en-US" dirty="0" smtClean="0"/>
              <a:t>.</a:t>
            </a:r>
            <a:endParaRPr lang="en-US" dirty="0"/>
          </a:p>
        </p:txBody>
      </p:sp>
    </p:spTree>
    <p:extLst>
      <p:ext uri="{BB962C8B-B14F-4D97-AF65-F5344CB8AC3E}">
        <p14:creationId xmlns:p14="http://schemas.microsoft.com/office/powerpoint/2010/main" val="1339066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Bolivar</a:t>
            </a:r>
            <a:br>
              <a:rPr lang="en-US" sz="4800" i="1" dirty="0" smtClean="0"/>
            </a:br>
            <a:r>
              <a:rPr lang="en-US" sz="3600" b="0" dirty="0" smtClean="0"/>
              <a:t>Sean Rubin</a:t>
            </a:r>
            <a:endParaRPr lang="en-US" sz="4800" dirty="0"/>
          </a:p>
        </p:txBody>
      </p:sp>
      <p:sp>
        <p:nvSpPr>
          <p:cNvPr id="5" name="Content Placeholder 4"/>
          <p:cNvSpPr>
            <a:spLocks noGrp="1"/>
          </p:cNvSpPr>
          <p:nvPr>
            <p:ph idx="1"/>
          </p:nvPr>
        </p:nvSpPr>
        <p:spPr/>
        <p:txBody>
          <a:bodyPr/>
          <a:lstStyle/>
          <a:p>
            <a:endParaRPr lang="en-US" dirty="0"/>
          </a:p>
        </p:txBody>
      </p:sp>
      <p:pic>
        <p:nvPicPr>
          <p:cNvPr id="6" name="Picture 5">
            <a:extLst>
              <a:ext uri="{FF2B5EF4-FFF2-40B4-BE49-F238E27FC236}">
                <a16:creationId xmlns:a16="http://schemas.microsoft.com/office/drawing/2014/main" id="{40F87727-1270-974B-B08F-B5C24DDEB8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61" y="1790700"/>
            <a:ext cx="4391159" cy="4391159"/>
          </a:xfrm>
          <a:prstGeom prst="rect">
            <a:avLst/>
          </a:prstGeom>
        </p:spPr>
      </p:pic>
      <p:sp>
        <p:nvSpPr>
          <p:cNvPr id="3" name="TextBox 2"/>
          <p:cNvSpPr txBox="1"/>
          <p:nvPr/>
        </p:nvSpPr>
        <p:spPr>
          <a:xfrm>
            <a:off x="5904963" y="1825625"/>
            <a:ext cx="5048250" cy="3970318"/>
          </a:xfrm>
          <a:prstGeom prst="rect">
            <a:avLst/>
          </a:prstGeom>
          <a:noFill/>
          <a:ln>
            <a:noFill/>
          </a:ln>
        </p:spPr>
        <p:txBody>
          <a:bodyPr wrap="square" rtlCol="0">
            <a:spAutoFit/>
          </a:bodyPr>
          <a:lstStyle/>
          <a:p>
            <a:r>
              <a:rPr lang="en-US" dirty="0" smtClean="0"/>
              <a:t>“What </a:t>
            </a:r>
            <a:r>
              <a:rPr lang="en-US" dirty="0"/>
              <a:t>would you do if your neighbor was a dinosaur</a:t>
            </a:r>
            <a:r>
              <a:rPr lang="en-US" dirty="0" smtClean="0"/>
              <a:t>?  Going </a:t>
            </a:r>
            <a:r>
              <a:rPr lang="en-US" dirty="0"/>
              <a:t>extinct isn't for everyone</a:t>
            </a:r>
            <a:r>
              <a:rPr lang="en-US" dirty="0" smtClean="0"/>
              <a:t>.  Sybil </a:t>
            </a:r>
            <a:r>
              <a:rPr lang="en-US" dirty="0"/>
              <a:t>knows that there is something off about her next door neighbor, but she can't seem to get anyone to believe her. Everyone is so busy going about their days in the busy streets of New York City that they don't notice Bolivar. They don't notice his odd height, his tiny arms, or his long tail. No one but Sybil sees that Bolivar is a dinosaur</a:t>
            </a:r>
            <a:r>
              <a:rPr lang="en-US" dirty="0" smtClean="0"/>
              <a:t>.  When </a:t>
            </a:r>
            <a:r>
              <a:rPr lang="en-US" dirty="0"/>
              <a:t>an unlikely parking ticket pulls Bolivar into an adventure from City Hall to New York's Natural History Museum, he must finally make a choice: continue to live unnoticed, or let the city see who he really is</a:t>
            </a:r>
            <a:r>
              <a:rPr lang="en-US" dirty="0" smtClean="0"/>
              <a:t>.”  From the publisher</a:t>
            </a:r>
          </a:p>
        </p:txBody>
      </p:sp>
    </p:spTree>
    <p:extLst>
      <p:ext uri="{BB962C8B-B14F-4D97-AF65-F5344CB8AC3E}">
        <p14:creationId xmlns:p14="http://schemas.microsoft.com/office/powerpoint/2010/main" val="2482192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Chester and Gus</a:t>
            </a:r>
            <a:br>
              <a:rPr lang="en-US" sz="4800" i="1" dirty="0" smtClean="0"/>
            </a:br>
            <a:r>
              <a:rPr lang="en-US" sz="3600" b="0" dirty="0" smtClean="0"/>
              <a:t>Cammie McGovern</a:t>
            </a:r>
            <a:endParaRPr lang="en-US" sz="4800" i="1" dirty="0"/>
          </a:p>
        </p:txBody>
      </p:sp>
      <p:sp>
        <p:nvSpPr>
          <p:cNvPr id="3" name="Content Placeholder 2"/>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8509DCC8-8C22-874E-92D1-236EF586B8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64831" y="1790700"/>
            <a:ext cx="3082130" cy="4558585"/>
          </a:xfrm>
          <a:prstGeom prst="rect">
            <a:avLst/>
          </a:prstGeom>
        </p:spPr>
      </p:pic>
      <p:sp>
        <p:nvSpPr>
          <p:cNvPr id="5" name="TextBox 4"/>
          <p:cNvSpPr txBox="1"/>
          <p:nvPr/>
        </p:nvSpPr>
        <p:spPr>
          <a:xfrm>
            <a:off x="6194737" y="1825625"/>
            <a:ext cx="4358963" cy="1754326"/>
          </a:xfrm>
          <a:prstGeom prst="rect">
            <a:avLst/>
          </a:prstGeom>
          <a:noFill/>
          <a:ln>
            <a:noFill/>
          </a:ln>
        </p:spPr>
        <p:txBody>
          <a:bodyPr wrap="square" rtlCol="0">
            <a:spAutoFit/>
          </a:bodyPr>
          <a:lstStyle/>
          <a:p>
            <a:r>
              <a:rPr lang="en-US" dirty="0" smtClean="0"/>
              <a:t>Chester </a:t>
            </a:r>
            <a:r>
              <a:rPr lang="en-US" dirty="0"/>
              <a:t>hopes to follow in his mother's paw prints and become a service dog, but when a family with an autistic son adopts him, it's not exactly what Chester imagined, but he'll do whatever he can to prove he's the right dog for the job. </a:t>
            </a:r>
            <a:r>
              <a:rPr lang="en-US" dirty="0" smtClean="0"/>
              <a:t>  </a:t>
            </a:r>
          </a:p>
        </p:txBody>
      </p:sp>
    </p:spTree>
    <p:extLst>
      <p:ext uri="{BB962C8B-B14F-4D97-AF65-F5344CB8AC3E}">
        <p14:creationId xmlns:p14="http://schemas.microsoft.com/office/powerpoint/2010/main" val="3827990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Confessions from a Principal’s Kid</a:t>
            </a:r>
            <a:br>
              <a:rPr lang="en-US" sz="4800" i="1" dirty="0" smtClean="0"/>
            </a:br>
            <a:r>
              <a:rPr lang="en-US" sz="3600" b="0" dirty="0" smtClean="0"/>
              <a:t>Robin </a:t>
            </a:r>
            <a:r>
              <a:rPr lang="en-US" sz="3600" b="0" dirty="0" err="1" smtClean="0"/>
              <a:t>Mellom</a:t>
            </a:r>
            <a:endParaRPr lang="en-US" sz="4800" i="1" dirty="0"/>
          </a:p>
        </p:txBody>
      </p:sp>
      <p:sp>
        <p:nvSpPr>
          <p:cNvPr id="3" name="Content Placeholder 2"/>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B00D8942-26F6-8448-9DF5-A934344657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45584" y="1790700"/>
            <a:ext cx="3016677" cy="4530769"/>
          </a:xfrm>
          <a:prstGeom prst="rect">
            <a:avLst/>
          </a:prstGeom>
        </p:spPr>
      </p:pic>
      <p:sp>
        <p:nvSpPr>
          <p:cNvPr id="5" name="TextBox 4"/>
          <p:cNvSpPr txBox="1"/>
          <p:nvPr/>
        </p:nvSpPr>
        <p:spPr>
          <a:xfrm>
            <a:off x="6246254" y="1825625"/>
            <a:ext cx="4307446" cy="3970318"/>
          </a:xfrm>
          <a:prstGeom prst="rect">
            <a:avLst/>
          </a:prstGeom>
          <a:noFill/>
          <a:ln>
            <a:noFill/>
          </a:ln>
        </p:spPr>
        <p:txBody>
          <a:bodyPr wrap="square" rtlCol="0">
            <a:spAutoFit/>
          </a:bodyPr>
          <a:lstStyle/>
          <a:p>
            <a:r>
              <a:rPr lang="en-US" dirty="0"/>
              <a:t>During the school day, fifth-grader Allie West is an outsider. Everyone knows the principal's kid might tattle to her mom! But after school, Allie is an insider. She's friendly with the janitor, knows the shortest routes around the building, and hangs out with the </a:t>
            </a:r>
            <a:r>
              <a:rPr lang="en-US" dirty="0" err="1"/>
              <a:t>Afters</a:t>
            </a:r>
            <a:r>
              <a:rPr lang="en-US" dirty="0"/>
              <a:t>, a group of misfits whose parents are teachers at their school. Although Allie secretly loves her insider life, she's sick of being an outsider--so she vows to join the Pentagon, the popular math team led by her ex-best friend. But can Allie change her status without betraying where she really belongs?</a:t>
            </a:r>
            <a:endParaRPr lang="en-US" dirty="0" smtClean="0"/>
          </a:p>
        </p:txBody>
      </p:sp>
    </p:spTree>
    <p:extLst>
      <p:ext uri="{BB962C8B-B14F-4D97-AF65-F5344CB8AC3E}">
        <p14:creationId xmlns:p14="http://schemas.microsoft.com/office/powerpoint/2010/main" val="4090778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The Exact Location of Home</a:t>
            </a:r>
            <a:br>
              <a:rPr lang="en-US" sz="4800" i="1" dirty="0" smtClean="0"/>
            </a:br>
            <a:r>
              <a:rPr lang="en-US" sz="3600" b="0" dirty="0" smtClean="0"/>
              <a:t>Kate Messner</a:t>
            </a:r>
            <a:endParaRPr lang="en-US" sz="4800" i="1"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5014" y="1899058"/>
            <a:ext cx="2975019" cy="4302714"/>
          </a:xfrm>
        </p:spPr>
      </p:pic>
      <p:sp>
        <p:nvSpPr>
          <p:cNvPr id="3" name="TextBox 2"/>
          <p:cNvSpPr txBox="1"/>
          <p:nvPr/>
        </p:nvSpPr>
        <p:spPr>
          <a:xfrm>
            <a:off x="6053070" y="1969901"/>
            <a:ext cx="4095482" cy="1754326"/>
          </a:xfrm>
          <a:prstGeom prst="rect">
            <a:avLst/>
          </a:prstGeom>
          <a:noFill/>
          <a:ln>
            <a:noFill/>
          </a:ln>
        </p:spPr>
        <p:txBody>
          <a:bodyPr wrap="square" rtlCol="0">
            <a:spAutoFit/>
          </a:bodyPr>
          <a:lstStyle/>
          <a:p>
            <a:r>
              <a:rPr lang="en-US" dirty="0"/>
              <a:t>Believing his long-absent father is missing and leaving clues behind through geocaching, Zig, thirteen, relies on his love of electronics, a garage sale GPS unit, and his best friend, Gianna, to search for answers. </a:t>
            </a:r>
            <a:endParaRPr lang="en-US" dirty="0" smtClean="0"/>
          </a:p>
        </p:txBody>
      </p:sp>
    </p:spTree>
    <p:extLst>
      <p:ext uri="{BB962C8B-B14F-4D97-AF65-F5344CB8AC3E}">
        <p14:creationId xmlns:p14="http://schemas.microsoft.com/office/powerpoint/2010/main" val="1955230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868" y="665550"/>
            <a:ext cx="10096500" cy="1961739"/>
          </a:xfrm>
        </p:spPr>
        <p:txBody>
          <a:bodyPr>
            <a:normAutofit fontScale="90000"/>
          </a:bodyPr>
          <a:lstStyle/>
          <a:p>
            <a:pPr algn="ctr"/>
            <a:r>
              <a:rPr lang="en-US" sz="5300" i="1" dirty="0" smtClean="0"/>
              <a:t>Family Game Night and Other </a:t>
            </a:r>
            <a:br>
              <a:rPr lang="en-US" sz="5300" i="1" dirty="0" smtClean="0"/>
            </a:br>
            <a:r>
              <a:rPr lang="en-US" sz="5300" i="1" dirty="0" smtClean="0"/>
              <a:t>Catastrophes</a:t>
            </a:r>
            <a:r>
              <a:rPr lang="en-US" sz="4800" i="1" dirty="0" smtClean="0"/>
              <a:t/>
            </a:r>
            <a:br>
              <a:rPr lang="en-US" sz="4800" i="1" dirty="0" smtClean="0"/>
            </a:br>
            <a:r>
              <a:rPr lang="en-US" sz="3600" b="0" dirty="0" smtClean="0"/>
              <a:t>Mary E. Lambert</a:t>
            </a:r>
            <a:r>
              <a:rPr lang="en-US" sz="4800" i="1" dirty="0" smtClean="0"/>
              <a:t/>
            </a:r>
            <a:br>
              <a:rPr lang="en-US" sz="4800" i="1" dirty="0" smtClean="0"/>
            </a:br>
            <a:endParaRPr lang="en-US" sz="4800" i="1" dirty="0"/>
          </a:p>
        </p:txBody>
      </p:sp>
      <p:sp>
        <p:nvSpPr>
          <p:cNvPr id="3" name="Content Placeholder 2"/>
          <p:cNvSpPr>
            <a:spLocks noGrp="1"/>
          </p:cNvSpPr>
          <p:nvPr>
            <p:ph idx="1"/>
          </p:nvPr>
        </p:nvSpPr>
        <p:spPr>
          <a:xfrm>
            <a:off x="598868" y="2199112"/>
            <a:ext cx="10096500" cy="3778006"/>
          </a:xfrm>
        </p:spPr>
        <p:txBody>
          <a:bodyPr/>
          <a:lstStyle/>
          <a:p>
            <a:endParaRPr lang="en-US" dirty="0"/>
          </a:p>
        </p:txBody>
      </p:sp>
      <p:pic>
        <p:nvPicPr>
          <p:cNvPr id="4" name="Picture 3">
            <a:extLst>
              <a:ext uri="{FF2B5EF4-FFF2-40B4-BE49-F238E27FC236}">
                <a16:creationId xmlns:a16="http://schemas.microsoft.com/office/drawing/2014/main" id="{201F27E2-CDF6-2340-AF8B-DD344C52C31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9002" y="2199112"/>
            <a:ext cx="2786788" cy="4001828"/>
          </a:xfrm>
          <a:prstGeom prst="rect">
            <a:avLst/>
          </a:prstGeom>
        </p:spPr>
      </p:pic>
      <p:sp>
        <p:nvSpPr>
          <p:cNvPr id="5" name="TextBox 4"/>
          <p:cNvSpPr txBox="1"/>
          <p:nvPr/>
        </p:nvSpPr>
        <p:spPr>
          <a:xfrm>
            <a:off x="5898525" y="2199112"/>
            <a:ext cx="4796843" cy="3139321"/>
          </a:xfrm>
          <a:prstGeom prst="rect">
            <a:avLst/>
          </a:prstGeom>
          <a:noFill/>
          <a:ln>
            <a:noFill/>
          </a:ln>
        </p:spPr>
        <p:txBody>
          <a:bodyPr wrap="square" rtlCol="0">
            <a:spAutoFit/>
          </a:bodyPr>
          <a:lstStyle/>
          <a:p>
            <a:r>
              <a:rPr lang="en-US" dirty="0"/>
              <a:t>Seventh-grader Annabelle's mother is a hoarder, and their whole house is full of canned goods, broken toys, fabric, and old newspapers--but when a pile of newspapers (organized by weather reports) falls on Annabelle's younger sister Leslie and their mother is more concerned about the newspapers, it sets off a chain of events that brings their fix-it-all grandmother in and Annabelle realizes that if there is any hope for change she can not isolate herself and keep her family's problems secret. </a:t>
            </a:r>
            <a:endParaRPr lang="en-US" dirty="0" smtClean="0"/>
          </a:p>
        </p:txBody>
      </p:sp>
    </p:spTree>
    <p:extLst>
      <p:ext uri="{BB962C8B-B14F-4D97-AF65-F5344CB8AC3E}">
        <p14:creationId xmlns:p14="http://schemas.microsoft.com/office/powerpoint/2010/main" val="2221337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Grand Canyon</a:t>
            </a:r>
            <a:br>
              <a:rPr lang="en-US" sz="4800" i="1" dirty="0" smtClean="0"/>
            </a:br>
            <a:r>
              <a:rPr lang="en-US" sz="3600" b="0" dirty="0" smtClean="0"/>
              <a:t>Jason Chin</a:t>
            </a:r>
            <a:endParaRPr lang="en-US" sz="4800" i="1" dirty="0"/>
          </a:p>
        </p:txBody>
      </p:sp>
      <p:sp>
        <p:nvSpPr>
          <p:cNvPr id="3" name="Content Placeholder 2"/>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4A5ABDA9-C2EA-2747-AEE1-83FE16A0CF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9729" y="1790700"/>
            <a:ext cx="3555721" cy="4394871"/>
          </a:xfrm>
          <a:prstGeom prst="rect">
            <a:avLst/>
          </a:prstGeom>
        </p:spPr>
      </p:pic>
      <p:sp>
        <p:nvSpPr>
          <p:cNvPr id="5" name="TextBox 4"/>
          <p:cNvSpPr txBox="1"/>
          <p:nvPr/>
        </p:nvSpPr>
        <p:spPr>
          <a:xfrm>
            <a:off x="6259132" y="1825625"/>
            <a:ext cx="4294568" cy="3693319"/>
          </a:xfrm>
          <a:prstGeom prst="rect">
            <a:avLst/>
          </a:prstGeom>
          <a:noFill/>
          <a:ln>
            <a:noFill/>
          </a:ln>
        </p:spPr>
        <p:txBody>
          <a:bodyPr wrap="square" rtlCol="0">
            <a:spAutoFit/>
          </a:bodyPr>
          <a:lstStyle/>
          <a:p>
            <a:r>
              <a:rPr lang="en-US"/>
              <a:t>Rivers wind through earth, cutting down and eroding the soil for millions of years, creating a cavity in the ground 277 miles long, 18 miles wide, and more than a mile deep known as the Grand Canyon.</a:t>
            </a:r>
          </a:p>
          <a:p>
            <a:r>
              <a:rPr lang="en-US"/>
              <a:t>Home to an astonishing variety of plants and animals that have lived and evolved within its walls for millennia, the Grand Canyon is much more than just a hole in the ground. Follow a father and daughter as they make their way through the cavernous wonder, discovering life both present and past.</a:t>
            </a:r>
          </a:p>
        </p:txBody>
      </p:sp>
    </p:spTree>
    <p:extLst>
      <p:ext uri="{BB962C8B-B14F-4D97-AF65-F5344CB8AC3E}">
        <p14:creationId xmlns:p14="http://schemas.microsoft.com/office/powerpoint/2010/main" val="175027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i="1" dirty="0" smtClean="0"/>
              <a:t>Granted</a:t>
            </a:r>
            <a:br>
              <a:rPr lang="en-US" sz="4800" i="1" dirty="0" smtClean="0"/>
            </a:br>
            <a:r>
              <a:rPr lang="en-US" sz="3600" b="0" dirty="0" smtClean="0"/>
              <a:t>John David Anderson</a:t>
            </a:r>
            <a:endParaRPr lang="en-US" sz="4800" i="1" dirty="0"/>
          </a:p>
        </p:txBody>
      </p:sp>
      <p:sp>
        <p:nvSpPr>
          <p:cNvPr id="3" name="Content Placeholder 2"/>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F2ACC907-29A2-D54F-B10F-6D91920D12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7142" y="1825625"/>
            <a:ext cx="2929856" cy="4429941"/>
          </a:xfrm>
          <a:prstGeom prst="rect">
            <a:avLst/>
          </a:prstGeom>
        </p:spPr>
      </p:pic>
      <p:sp>
        <p:nvSpPr>
          <p:cNvPr id="5" name="TextBox 4"/>
          <p:cNvSpPr txBox="1"/>
          <p:nvPr/>
        </p:nvSpPr>
        <p:spPr>
          <a:xfrm>
            <a:off x="4610637" y="1790700"/>
            <a:ext cx="6993227" cy="4247317"/>
          </a:xfrm>
          <a:prstGeom prst="rect">
            <a:avLst/>
          </a:prstGeom>
          <a:noFill/>
          <a:ln>
            <a:noFill/>
          </a:ln>
        </p:spPr>
        <p:txBody>
          <a:bodyPr wrap="square" rtlCol="0">
            <a:spAutoFit/>
          </a:bodyPr>
          <a:lstStyle/>
          <a:p>
            <a:r>
              <a:rPr lang="en-US" dirty="0"/>
              <a:t>Everyone who wishes upon a star, or a candle, or a penny thrown into a fountain knows that you're not allowed to tell anyone what you've wished for. But even so, there is someone out there who hears it. </a:t>
            </a:r>
            <a:r>
              <a:rPr lang="en-US" dirty="0" smtClean="0"/>
              <a:t> In </a:t>
            </a:r>
            <a:r>
              <a:rPr lang="en-US" dirty="0"/>
              <a:t>a magical land called the Haven lives a young fairy named Ophelia Delphinium Fidgets. </a:t>
            </a:r>
            <a:r>
              <a:rPr lang="en-US" dirty="0" err="1"/>
              <a:t>Ophela</a:t>
            </a:r>
            <a:r>
              <a:rPr lang="en-US" dirty="0"/>
              <a:t> is no ordinary fairy--she is a Granter: one of the select fairies whose job it is to venture out into the world and grant the wishes of unsuspecting humans every day</a:t>
            </a:r>
            <a:r>
              <a:rPr lang="en-US" dirty="0" smtClean="0"/>
              <a:t>.  It's </a:t>
            </a:r>
            <a:r>
              <a:rPr lang="en-US" dirty="0"/>
              <a:t>the work of the Granters that generates the magic that allows the fairies to do what they do, and to keep the Haven hidden and safe. But with worldwide magic levels at an all-time low, this is not as easy as it sounds. On a typical day, only a small fraction of the millions of potential wishes gets granted</a:t>
            </a:r>
            <a:r>
              <a:rPr lang="en-US" dirty="0" smtClean="0"/>
              <a:t>.  Today</a:t>
            </a:r>
            <a:r>
              <a:rPr lang="en-US" dirty="0"/>
              <a:t>, however, is anything but typical. Because today, Ophelia is going to get her very first wish-granting assignment</a:t>
            </a:r>
            <a:r>
              <a:rPr lang="en-US" dirty="0" smtClean="0"/>
              <a:t>.   And </a:t>
            </a:r>
            <a:r>
              <a:rPr lang="en-US" dirty="0"/>
              <a:t>she's about to discover that figuring out how to truly give someone what they want takes much more than a handful of fairy dust.</a:t>
            </a:r>
          </a:p>
        </p:txBody>
      </p:sp>
    </p:spTree>
    <p:extLst>
      <p:ext uri="{BB962C8B-B14F-4D97-AF65-F5344CB8AC3E}">
        <p14:creationId xmlns:p14="http://schemas.microsoft.com/office/powerpoint/2010/main" val="220531581"/>
      </p:ext>
    </p:extLst>
  </p:cSld>
  <p:clrMapOvr>
    <a:masterClrMapping/>
  </p:clrMapOvr>
</p:sld>
</file>

<file path=ppt/theme/theme1.xml><?xml version="1.0" encoding="utf-8"?>
<a:theme xmlns:a="http://schemas.openxmlformats.org/drawingml/2006/main" name="Vertical Lexicon design templat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a:defPPr>
      </a:lstStyle>
      <a:style>
        <a:lnRef idx="2">
          <a:schemeClr val="accent2">
            <a:shade val="50000"/>
          </a:schemeClr>
        </a:lnRef>
        <a:fillRef idx="1">
          <a:schemeClr val="accent2"/>
        </a:fillRef>
        <a:effectRef idx="0">
          <a:schemeClr val="accent2"/>
        </a:effectRef>
        <a:fontRef idx="minor">
          <a:schemeClr val="lt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tx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Vertical lexicon design slides.potx" id="{49C7086D-B6BF-42C9-B2E9-7A6F5A963EAA}" vid="{839E83B1-FF0C-49E8-8563-59D864F05AE3}"/>
    </a:ext>
  </a:extLst>
</a:theme>
</file>

<file path=ppt/theme/theme2.xml><?xml version="1.0" encoding="utf-8"?>
<a:theme xmlns:a="http://schemas.openxmlformats.org/drawingml/2006/main" name="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4BEBB951-DE64-4CB8-9E1C-184A357AD7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5EEE0F9-7BC9-4998-8617-7CC115AD97E2}">
  <ds:schemaRefs>
    <ds:schemaRef ds:uri="http://schemas.microsoft.com/sharepoint/v3/contenttype/forms"/>
  </ds:schemaRefs>
</ds:datastoreItem>
</file>

<file path=customXml/itemProps3.xml><?xml version="1.0" encoding="utf-8"?>
<ds:datastoreItem xmlns:ds="http://schemas.openxmlformats.org/officeDocument/2006/customXml" ds:itemID="{2A1BD8E5-A18E-435C-B431-90A6B59F4B6F}">
  <ds:schemaRefs>
    <ds:schemaRef ds:uri="http://schemas.microsoft.com/office/2006/documentManagement/types"/>
    <ds:schemaRef ds:uri="http://purl.org/dc/elements/1.1/"/>
    <ds:schemaRef ds:uri="http://schemas.microsoft.com/office/2006/metadata/properties"/>
    <ds:schemaRef ds:uri="40262f94-9f35-4ac3-9a90-690165a166b7"/>
    <ds:schemaRef ds:uri="http://purl.org/dc/dcmitype/"/>
    <ds:schemaRef ds:uri="http://schemas.microsoft.com/office/infopath/2007/PartnerControls"/>
    <ds:schemaRef ds:uri="http://schemas.openxmlformats.org/package/2006/metadata/core-properties"/>
    <ds:schemaRef ds:uri="a4f35948-e619-41b3-aa29-22878b09cfd2"/>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Vertical lexicon design slides</Template>
  <TotalTime>113</TotalTime>
  <Words>2154</Words>
  <Application>Microsoft Office PowerPoint</Application>
  <PresentationFormat>Widescreen</PresentationFormat>
  <Paragraphs>48</Paragraphs>
  <Slides>22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Vertical Lexicon design template</vt:lpstr>
      <vt:lpstr>South Carolina Children’s Book Award Nominees 2019-20</vt:lpstr>
      <vt:lpstr>Amina’s Voice Hena Khan</vt:lpstr>
      <vt:lpstr>Bolivar Sean Rubin</vt:lpstr>
      <vt:lpstr>Chester and Gus Cammie McGovern</vt:lpstr>
      <vt:lpstr>Confessions from a Principal’s Kid Robin Mellom</vt:lpstr>
      <vt:lpstr>The Exact Location of Home Kate Messner</vt:lpstr>
      <vt:lpstr>Family Game Night and Other  Catastrophes Mary E. Lambert </vt:lpstr>
      <vt:lpstr>Grand Canyon Jason Chin</vt:lpstr>
      <vt:lpstr>Granted John David Anderson</vt:lpstr>
      <vt:lpstr>Joplin, Wishing Diane Stanley</vt:lpstr>
      <vt:lpstr>Let’s Pretend We Never Met Melissa Walker</vt:lpstr>
      <vt:lpstr>Little Leaders:  Bold Women in Black History Vashti Harrison</vt:lpstr>
      <vt:lpstr>Mango Delight Fracaswell Hyman</vt:lpstr>
      <vt:lpstr>Real Friends Shannon Hale</vt:lpstr>
      <vt:lpstr>Sergeant Reckless:  The True Story of the Little Horse Who Became a Hero Patricia McCormick</vt:lpstr>
      <vt:lpstr>Spirit Hunters Ellen Oh</vt:lpstr>
      <vt:lpstr>Stef Soto, Taco Queen Jennifer Torres</vt:lpstr>
      <vt:lpstr>Super Max and the Mystery of Thornwood’s Revenge Susan Vaught  </vt:lpstr>
      <vt:lpstr>The Van Gogh Deception Deron Hicks</vt:lpstr>
      <vt:lpstr>Wishtree Katherine Applegate</vt:lpstr>
      <vt:lpstr>You Go First Erin Entrada Kelly</vt:lpstr>
      <vt:lpstr>Credits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Carolina Children’s Book Award Nominees 2019-20</dc:title>
  <dc:creator>Melanie Starks</dc:creator>
  <cp:lastModifiedBy>Melanie Starks</cp:lastModifiedBy>
  <cp:revision>14</cp:revision>
  <dcterms:created xsi:type="dcterms:W3CDTF">2018-10-31T14:08:49Z</dcterms:created>
  <dcterms:modified xsi:type="dcterms:W3CDTF">2018-11-07T16:25:25Z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